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301" r:id="rId4"/>
    <p:sldId id="262" r:id="rId5"/>
    <p:sldId id="319" r:id="rId6"/>
    <p:sldId id="258" r:id="rId7"/>
    <p:sldId id="264" r:id="rId8"/>
    <p:sldId id="287" r:id="rId9"/>
    <p:sldId id="277" r:id="rId10"/>
    <p:sldId id="278" r:id="rId11"/>
    <p:sldId id="279" r:id="rId12"/>
    <p:sldId id="307" r:id="rId13"/>
    <p:sldId id="313" r:id="rId14"/>
    <p:sldId id="311" r:id="rId15"/>
    <p:sldId id="312" r:id="rId16"/>
    <p:sldId id="310" r:id="rId17"/>
    <p:sldId id="309" r:id="rId18"/>
    <p:sldId id="286" r:id="rId19"/>
    <p:sldId id="318" r:id="rId20"/>
    <p:sldId id="315" r:id="rId21"/>
    <p:sldId id="316" r:id="rId22"/>
    <p:sldId id="317" r:id="rId23"/>
    <p:sldId id="314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325" r:id="rId32"/>
    <p:sldId id="296" r:id="rId33"/>
    <p:sldId id="297" r:id="rId34"/>
    <p:sldId id="304" r:id="rId35"/>
    <p:sldId id="300" r:id="rId36"/>
    <p:sldId id="298" r:id="rId37"/>
    <p:sldId id="305" r:id="rId38"/>
    <p:sldId id="306" r:id="rId39"/>
    <p:sldId id="295" r:id="rId40"/>
    <p:sldId id="320" r:id="rId41"/>
    <p:sldId id="302" r:id="rId42"/>
    <p:sldId id="299" r:id="rId43"/>
    <p:sldId id="303" r:id="rId44"/>
    <p:sldId id="324" r:id="rId45"/>
    <p:sldId id="328" r:id="rId46"/>
    <p:sldId id="281" r:id="rId47"/>
    <p:sldId id="282" r:id="rId48"/>
    <p:sldId id="283" r:id="rId49"/>
    <p:sldId id="285" r:id="rId50"/>
    <p:sldId id="284" r:id="rId51"/>
    <p:sldId id="280" r:id="rId52"/>
    <p:sldId id="323" r:id="rId53"/>
    <p:sldId id="329" r:id="rId54"/>
    <p:sldId id="326" r:id="rId55"/>
    <p:sldId id="330" r:id="rId56"/>
    <p:sldId id="332" r:id="rId57"/>
    <p:sldId id="333" r:id="rId58"/>
    <p:sldId id="327" r:id="rId59"/>
    <p:sldId id="321" r:id="rId60"/>
    <p:sldId id="335" r:id="rId61"/>
    <p:sldId id="336" r:id="rId62"/>
    <p:sldId id="334" r:id="rId63"/>
    <p:sldId id="322" r:id="rId64"/>
    <p:sldId id="337" r:id="rId65"/>
    <p:sldId id="340" r:id="rId66"/>
    <p:sldId id="341" r:id="rId67"/>
    <p:sldId id="342" r:id="rId68"/>
    <p:sldId id="343" r:id="rId69"/>
    <p:sldId id="338" r:id="rId70"/>
    <p:sldId id="344" r:id="rId71"/>
    <p:sldId id="345" r:id="rId72"/>
    <p:sldId id="346" r:id="rId73"/>
    <p:sldId id="339" r:id="rId74"/>
    <p:sldId id="347" r:id="rId75"/>
    <p:sldId id="348" r:id="rId76"/>
    <p:sldId id="349" r:id="rId77"/>
    <p:sldId id="350" r:id="rId78"/>
    <p:sldId id="351" r:id="rId79"/>
    <p:sldId id="355" r:id="rId80"/>
    <p:sldId id="356" r:id="rId81"/>
    <p:sldId id="353" r:id="rId82"/>
    <p:sldId id="354" r:id="rId83"/>
    <p:sldId id="352" r:id="rId84"/>
  </p:sldIdLst>
  <p:sldSz cx="9144000" cy="6858000" type="screen4x3"/>
  <p:notesSz cx="7099300" cy="10234613"/>
  <p:custDataLst>
    <p:tags r:id="rId8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06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D193F8C-C524-4611-822E-8210C69BFCAD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B8BDBF9-7923-4098-BD33-AD2E6DD470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BDBF9-7923-4098-BD33-AD2E6DD470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9681-CB44-4CE4-BDFA-FF6F2B24F43E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ED0C-3D50-4324-944D-323B890B0B74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9632-E75A-4F01-BA52-28D3C51ADFD0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1AD6-A56D-4127-821B-A0E1DCF0F808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343E-DEBC-427F-8BB8-4BF2BFC09850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F09C-74E3-4554-B834-D8EC2D3272B8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4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3FF1-44FC-49A2-82CB-3DBB2CDC37E6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3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BBF8-09AF-492F-A7B5-588905537B43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35E-3BDB-489A-B1DD-FFF26E2727A8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5DE0-A3B8-45E7-B72A-49B96ACA0613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1D674-AA66-49F1-B481-490F9C7CAB20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i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8443/api/" TargetMode="External"/><Relationship Id="rId5" Type="http://schemas.openxmlformats.org/officeDocument/2006/relationships/hyperlink" Target="https://www.mulesoft.com/resources/esb/what-mule-esb" TargetMode="External"/><Relationship Id="rId4" Type="http://schemas.openxmlformats.org/officeDocument/2006/relationships/hyperlink" Target="https://projects.spring.io/spring-integr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How+to+create+and+invoke+custom+Java+code+in+Mirth+Conn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requal.com/RomanNumerals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tree/master/Exercises/Chapter1/1.1.2_OtherToolsFromM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blob/master/mirthConnectInstallation/README.m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eEJuz0dP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rthconnect.shamilpublishing.com/" TargetMode="External"/><Relationship Id="rId5" Type="http://schemas.openxmlformats.org/officeDocument/2006/relationships/hyperlink" Target="http://gurun.blogspot.ch/2013/03/mirth-connect-development-environment.html" TargetMode="External"/><Relationship Id="rId4" Type="http://schemas.openxmlformats.org/officeDocument/2006/relationships/hyperlink" Target="http://www.mirthcorp.com/community/wiki/display/mirth/Developing+Mirth+Connect+in+Eclips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integrationpattern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2448" y="3645024"/>
            <a:ext cx="543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07/10/2017 -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21/10/2017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32448" y="2420888"/>
            <a:ext cx="54360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Mirth Connect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Workshop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2534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Mario Villacé Diez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6192688" cy="42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1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098" name="Picture 2" descr="C:\Users\villacem\Documents\Roche\EPEO_project\MirthConceptKeynote\2017_MirthConnectWorkshop\doc\mirthconnect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98" y="1218968"/>
            <a:ext cx="6677274" cy="5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268760"/>
            <a:ext cx="74168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Monitorización</a:t>
            </a:r>
            <a:r>
              <a:rPr lang="en-US" sz="1400" dirty="0" smtClean="0"/>
              <a:t>: Nagios.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https://www.nagios.org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Backup: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Server backup (</a:t>
            </a:r>
            <a:r>
              <a:rPr lang="en-US" sz="1400" i="1" dirty="0" smtClean="0"/>
              <a:t>Mirth Connect Administrator -&gt; Settings -&gt; Server -&gt; Backup </a:t>
            </a:r>
            <a:r>
              <a:rPr lang="en-US" sz="1400" i="1" dirty="0" err="1" smtClean="0"/>
              <a:t>Config</a:t>
            </a:r>
            <a:r>
              <a:rPr lang="en-US" sz="1400" dirty="0" smtClean="0"/>
              <a:t>). </a:t>
            </a:r>
            <a:r>
              <a:rPr lang="en-US" sz="1400" dirty="0" err="1" smtClean="0"/>
              <a:t>Accesible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Mirth Connect API ([Get] /server/configuration)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DBMS backup (</a:t>
            </a:r>
            <a:r>
              <a:rPr lang="en-US" sz="1400" dirty="0" err="1" smtClean="0"/>
              <a:t>dependerá</a:t>
            </a:r>
            <a:r>
              <a:rPr lang="en-US" sz="1400" dirty="0" smtClean="0"/>
              <a:t> del gestor).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Librerías</a:t>
            </a:r>
            <a:r>
              <a:rPr lang="en-US" sz="1400" dirty="0" smtClean="0"/>
              <a:t> Java de </a:t>
            </a:r>
            <a:r>
              <a:rPr lang="en-US" sz="1400" dirty="0" err="1" smtClean="0"/>
              <a:t>terceros</a:t>
            </a:r>
            <a:r>
              <a:rPr lang="en-US" sz="1400" dirty="0"/>
              <a:t>;</a:t>
            </a:r>
            <a:r>
              <a:rPr lang="en-US" sz="1400" dirty="0" smtClean="0"/>
              <a:t> </a:t>
            </a:r>
            <a:r>
              <a:rPr lang="en-US" sz="1400" dirty="0" err="1" smtClean="0"/>
              <a:t>realmente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útil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Java (</a:t>
            </a:r>
            <a:r>
              <a:rPr lang="en-US" sz="1400" dirty="0" err="1" smtClean="0"/>
              <a:t>ejecutable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mismo</a:t>
            </a:r>
            <a:r>
              <a:rPr lang="en-US" sz="1400" dirty="0" smtClean="0"/>
              <a:t> </a:t>
            </a:r>
            <a:r>
              <a:rPr lang="en-US" sz="1400" dirty="0" err="1" smtClean="0"/>
              <a:t>contexto</a:t>
            </a:r>
            <a:r>
              <a:rPr lang="en-US" sz="1400" dirty="0" smtClean="0"/>
              <a:t> JVM que Mirth)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aprovechada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Las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parte de Mirth.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Muy</a:t>
            </a:r>
            <a:r>
              <a:rPr lang="en-US" sz="1400" dirty="0" smtClean="0"/>
              <a:t> </a:t>
            </a:r>
            <a:r>
              <a:rPr lang="en-US" sz="1400" dirty="0" err="1" smtClean="0"/>
              <a:t>interesante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JDBC a </a:t>
            </a:r>
            <a:r>
              <a:rPr lang="en-US" sz="1400" dirty="0" err="1" smtClean="0"/>
              <a:t>bbdd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 </a:t>
            </a:r>
            <a:r>
              <a:rPr lang="en-US" sz="1400" dirty="0" err="1" smtClean="0"/>
              <a:t>nativamente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 para </a:t>
            </a:r>
            <a:r>
              <a:rPr lang="en-US" sz="1400" dirty="0" err="1" smtClean="0"/>
              <a:t>implementar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arquitecturas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otros</a:t>
            </a:r>
            <a:r>
              <a:rPr lang="en-US" sz="1400" dirty="0" smtClean="0"/>
              <a:t> frameworks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tareas</a:t>
            </a:r>
            <a:r>
              <a:rPr lang="en-US" sz="14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Integration: </a:t>
            </a:r>
            <a:r>
              <a:rPr lang="en-US" sz="1400" dirty="0">
                <a:hlinkClick r:id="rId4"/>
              </a:rPr>
              <a:t>https://projects.spring.io/spring-integration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Mule ESB: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www.mulesoft.com/resources/esb/what-mule-esb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Idealmente</a:t>
            </a:r>
            <a:r>
              <a:rPr lang="en-US" sz="1400" dirty="0" smtClean="0"/>
              <a:t>,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tecnología</a:t>
            </a:r>
            <a:r>
              <a:rPr lang="en-US" sz="1400" dirty="0" smtClean="0"/>
              <a:t> </a:t>
            </a:r>
            <a:r>
              <a:rPr lang="en-US" sz="1400" dirty="0" err="1" smtClean="0"/>
              <a:t>capaz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una</a:t>
            </a:r>
            <a:r>
              <a:rPr lang="en-US" sz="1400" dirty="0" smtClean="0"/>
              <a:t> API REST </a:t>
            </a:r>
            <a:r>
              <a:rPr lang="en-US" sz="1400" dirty="0" err="1" smtClean="0"/>
              <a:t>podrá</a:t>
            </a:r>
            <a:r>
              <a:rPr lang="en-US" sz="1400" dirty="0" smtClean="0"/>
              <a:t>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</a:t>
            </a:r>
            <a:r>
              <a:rPr lang="en-US" sz="1400" dirty="0" smtClean="0">
                <a:hlinkClick r:id="rId6"/>
              </a:rPr>
              <a:t>://localhost:8443/api/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387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412776"/>
            <a:ext cx="7272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Mirth: </a:t>
            </a:r>
          </a:p>
          <a:p>
            <a:endParaRPr lang="en-US" sz="1400" dirty="0">
              <a:hlinkClick r:id="rId3"/>
            </a:endParaRPr>
          </a:p>
          <a:p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www.mirthcorp.com/community/wiki/display/mirth/How+to+create+and+invoke+custom+Java+code+in+Mirth+Connect</a:t>
            </a:r>
            <a:endParaRPr lang="en-US" sz="1200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Ejercicio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Importar</a:t>
            </a:r>
            <a:r>
              <a:rPr lang="en-US" sz="1400" dirty="0" smtClean="0"/>
              <a:t> 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i="1" dirty="0" smtClean="0"/>
              <a:t>roman-numerals-1.3.jar</a:t>
            </a:r>
            <a:r>
              <a:rPr lang="en-US" sz="1400" dirty="0" smtClean="0"/>
              <a:t>  y </a:t>
            </a:r>
            <a:r>
              <a:rPr lang="en-US" sz="1400" dirty="0" err="1" smtClean="0"/>
              <a:t>usarla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concatenar</a:t>
            </a:r>
            <a:r>
              <a:rPr lang="en-US" sz="1400" dirty="0" smtClean="0"/>
              <a:t> el </a:t>
            </a:r>
            <a:r>
              <a:rPr lang="en-US" sz="1400" dirty="0" err="1" smtClean="0"/>
              <a:t>año</a:t>
            </a:r>
            <a:r>
              <a:rPr lang="en-US" sz="1400" dirty="0" smtClean="0"/>
              <a:t> de </a:t>
            </a:r>
            <a:r>
              <a:rPr lang="en-US" sz="1400" dirty="0" err="1" smtClean="0"/>
              <a:t>nacimiento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nombre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frequal.com/RomanNumerals/index.html</a:t>
            </a:r>
            <a:r>
              <a:rPr lang="en-US" sz="1400" dirty="0"/>
              <a:t> 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Pasos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Mirth Connect -&gt; Settings -&gt; Resources</a:t>
            </a:r>
            <a:r>
              <a:rPr lang="en-US" sz="1400" dirty="0" smtClean="0"/>
              <a:t>: 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Library Resource.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Channel -&gt; Summary -&gt;Dependencies: “Set Dependencies” -&gt; Library Resources.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</a:t>
            </a:r>
            <a:r>
              <a:rPr lang="en-US" sz="1400" dirty="0" err="1" smtClean="0"/>
              <a:t>dónde</a:t>
            </a:r>
            <a:r>
              <a:rPr lang="en-US" sz="1400" dirty="0" smtClean="0"/>
              <a:t> se </a:t>
            </a:r>
            <a:r>
              <a:rPr lang="en-US" sz="1400" dirty="0" err="1" smtClean="0"/>
              <a:t>va</a:t>
            </a:r>
            <a:r>
              <a:rPr lang="en-US" sz="1400" dirty="0" smtClean="0"/>
              <a:t> a </a:t>
            </a:r>
            <a:r>
              <a:rPr lang="en-US" sz="1400" dirty="0" err="1" smtClean="0"/>
              <a:t>usar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canal.</a:t>
            </a:r>
          </a:p>
          <a:p>
            <a:pPr marL="800100" lvl="1" indent="-342900">
              <a:buFont typeface="+mj-lt"/>
              <a:buAutoNum type="arabicPeriod"/>
            </a:pPr>
            <a:endParaRPr lang="es-ES_tradnl" sz="1400" i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sz="1400" i="1" dirty="0" smtClean="0"/>
              <a:t>Usar librería en el canal:</a:t>
            </a:r>
            <a:r>
              <a:rPr lang="es-ES_tradnl" sz="1400" dirty="0" smtClean="0"/>
              <a:t> en cualquier parte, por ejemplo, en una transformación.</a:t>
            </a:r>
            <a:endParaRPr lang="es-ES_tradnl" sz="1400" i="1" dirty="0"/>
          </a:p>
        </p:txBody>
      </p:sp>
    </p:spTree>
    <p:extLst>
      <p:ext uri="{BB962C8B-B14F-4D97-AF65-F5344CB8AC3E}">
        <p14:creationId xmlns:p14="http://schemas.microsoft.com/office/powerpoint/2010/main" val="36315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3441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1</a:t>
            </a:r>
            <a:r>
              <a:rPr lang="es-ES" sz="1400" dirty="0" smtClean="0"/>
              <a:t>. </a:t>
            </a:r>
            <a:r>
              <a:rPr lang="en-US" sz="1400" i="1" dirty="0"/>
              <a:t>Mirth Connect -&gt; Settings -&gt; Resources</a:t>
            </a:r>
            <a:r>
              <a:rPr lang="en-US" sz="1400" dirty="0"/>
              <a:t>:  </a:t>
            </a: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nueva</a:t>
            </a:r>
            <a:r>
              <a:rPr lang="en-US" sz="1400" dirty="0"/>
              <a:t> Library Resource</a:t>
            </a:r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1\1.1.2_OtherToolsFromMC\LibraryResour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0808"/>
            <a:ext cx="481496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68760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2. </a:t>
            </a:r>
            <a:r>
              <a:rPr lang="en-US" sz="1400" i="1" dirty="0"/>
              <a:t>Channel -&gt; Summary -&gt;Dependencies: “Set Dependencies” -&gt; Library Resources.</a:t>
            </a:r>
            <a:r>
              <a:rPr lang="en-US" sz="1400" dirty="0"/>
              <a:t> </a:t>
            </a:r>
            <a:r>
              <a:rPr lang="en-US" sz="1400" dirty="0" err="1"/>
              <a:t>Seleccionar</a:t>
            </a:r>
            <a:r>
              <a:rPr lang="en-US" sz="1400" dirty="0"/>
              <a:t> </a:t>
            </a:r>
            <a:r>
              <a:rPr lang="en-US" sz="1400" dirty="0" err="1"/>
              <a:t>dónde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a </a:t>
            </a:r>
            <a:r>
              <a:rPr lang="en-US" sz="1400" dirty="0" err="1"/>
              <a:t>usar</a:t>
            </a:r>
            <a:r>
              <a:rPr lang="en-US" sz="1400" dirty="0"/>
              <a:t>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librería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canal</a:t>
            </a:r>
            <a:r>
              <a:rPr lang="es-ES" sz="1400" dirty="0" smtClean="0"/>
              <a:t>.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1\1.1.2_OtherToolsFromMC\2.SelectCha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93" y="1916832"/>
            <a:ext cx="4495899" cy="45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9341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3. Usar </a:t>
            </a:r>
            <a:r>
              <a:rPr lang="es-ES" sz="1400" dirty="0"/>
              <a:t>librería en el canal: en cualquier parte, por ejemplo, en una transformación.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098" name="Picture 2" descr="C:\Users\villacem\Documents\Roche\EPEO_project\MirthConceptKeynote\2017_MirthConnectWorkshop\publicRepo\MirthConnectWorkshop\Exercises\Chapter1\1.1.2_OtherToolsFromMC\3.useLibraryResour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74" y="2492896"/>
            <a:ext cx="7292514" cy="27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4540" y="2276872"/>
            <a:ext cx="71287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_tradnl" sz="5400" b="1" dirty="0" smtClean="0">
              <a:solidFill>
                <a:prstClr val="black"/>
              </a:solidFill>
            </a:endParaRPr>
          </a:p>
          <a:p>
            <a:pPr lvl="0" algn="ctr" latinLnBrk="0"/>
            <a:r>
              <a:rPr lang="es-ES_tradnl" sz="6600" b="1" dirty="0" smtClean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lvl="0" algn="ctr" latinLnBrk="0"/>
            <a:endParaRPr lang="en-US" sz="1400" b="1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 smtClean="0">
                <a:solidFill>
                  <a:prstClr val="black"/>
                </a:solidFill>
              </a:rPr>
              <a:t>Ejercicio 1.1.2: usando librerías Java externas en </a:t>
            </a:r>
            <a:r>
              <a:rPr lang="es-ES_tradnl" sz="1400" dirty="0" err="1" smtClean="0">
                <a:solidFill>
                  <a:prstClr val="black"/>
                </a:solidFill>
              </a:rPr>
              <a:t>Mirth</a:t>
            </a:r>
            <a:r>
              <a:rPr lang="es-ES_tradnl" sz="1400" dirty="0" smtClean="0">
                <a:solidFill>
                  <a:prstClr val="black"/>
                </a:solidFill>
              </a:rPr>
              <a:t>: </a:t>
            </a:r>
          </a:p>
          <a:p>
            <a:pPr lvl="0" latinLnBrk="0"/>
            <a:endParaRPr lang="es-ES_tradnl" sz="1400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s-ES_tradnl" sz="1400" dirty="0" smtClean="0">
                <a:solidFill>
                  <a:prstClr val="black"/>
                </a:solidFill>
                <a:hlinkClick r:id="rId3"/>
              </a:rPr>
              <a:t>github.com/heisenbergDev/MirthConnectWorkshop/tree/master/Exercises/Chapter1/1.1.2_OtherToolsFromMC</a:t>
            </a:r>
            <a:r>
              <a:rPr lang="es-ES_tradnl" sz="1400" dirty="0" smtClean="0">
                <a:solidFill>
                  <a:prstClr val="black"/>
                </a:solidFill>
              </a:rPr>
              <a:t> </a:t>
            </a:r>
            <a:endParaRPr lang="es-ES_tradnl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: no hay </a:t>
            </a:r>
            <a:r>
              <a:rPr lang="en-US" sz="1400" dirty="0" err="1" smtClean="0"/>
              <a:t>perfiles</a:t>
            </a:r>
            <a:r>
              <a:rPr lang="en-US" sz="1400" dirty="0" smtClean="0"/>
              <a:t> </a:t>
            </a:r>
            <a:r>
              <a:rPr lang="en-US" sz="1400" dirty="0" err="1" smtClean="0"/>
              <a:t>ni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;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de </a:t>
            </a:r>
            <a:r>
              <a:rPr lang="en-US" sz="1400" dirty="0" err="1" smtClean="0"/>
              <a:t>todo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estructurados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: 1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“source”, 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“destination”.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se </a:t>
            </a:r>
            <a:r>
              <a:rPr lang="en-US" sz="1400" dirty="0" err="1" smtClean="0"/>
              <a:t>crean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configuran</a:t>
            </a:r>
            <a:r>
              <a:rPr lang="en-US" sz="1400" dirty="0" smtClean="0"/>
              <a:t> y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 (“deploy channel”); hasta que no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,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cambios</a:t>
            </a:r>
            <a:r>
              <a:rPr lang="en-US" sz="1400" dirty="0" smtClean="0"/>
              <a:t> no </a:t>
            </a:r>
            <a:r>
              <a:rPr lang="en-US" sz="1400" dirty="0" err="1" smtClean="0"/>
              <a:t>están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la entrada/</a:t>
            </a:r>
            <a:r>
              <a:rPr lang="en-US" sz="1400" dirty="0" err="1" smtClean="0"/>
              <a:t>salida</a:t>
            </a:r>
            <a:r>
              <a:rPr lang="en-US" sz="1400" dirty="0" smtClean="0"/>
              <a:t> (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open source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 se </a:t>
            </a:r>
            <a:r>
              <a:rPr lang="en-US" sz="1400" dirty="0" err="1" smtClean="0"/>
              <a:t>entregan</a:t>
            </a:r>
            <a:r>
              <a:rPr lang="en-US" sz="1400" dirty="0" smtClean="0"/>
              <a:t> con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Rule engine </a:t>
            </a:r>
            <a:r>
              <a:rPr lang="en-US" sz="1400" dirty="0" err="1" smtClean="0"/>
              <a:t>basado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“filters”,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entrada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Transformaciones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basadas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</a:t>
            </a:r>
            <a:r>
              <a:rPr lang="en-US" sz="1400" dirty="0"/>
              <a:t>transformers” </a:t>
            </a:r>
            <a:r>
              <a:rPr lang="en-US" sz="1400" dirty="0" err="1"/>
              <a:t>configurables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entrada y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relaciones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entre </a:t>
            </a:r>
            <a:r>
              <a:rPr lang="en-US" sz="1400" dirty="0" err="1" smtClean="0"/>
              <a:t>si</a:t>
            </a:r>
            <a:r>
              <a:rPr lang="en-US" sz="1400" dirty="0" smtClean="0"/>
              <a:t>, </a:t>
            </a:r>
            <a:r>
              <a:rPr lang="en-US" sz="1400" dirty="0" err="1" smtClean="0"/>
              <a:t>etiquetas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6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partes</a:t>
            </a:r>
            <a:r>
              <a:rPr lang="en-US" sz="1400" dirty="0" smtClean="0"/>
              <a:t> de Mirth Connect: global scripts, channel scripts, filters, transformers,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importar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Java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y </a:t>
            </a:r>
            <a:r>
              <a:rPr lang="en-US" sz="1400" dirty="0" err="1" smtClean="0"/>
              <a:t>usarlas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de Mirth.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Sistema </a:t>
            </a:r>
            <a:r>
              <a:rPr lang="en-US" sz="1400" dirty="0" err="1" smtClean="0"/>
              <a:t>básico</a:t>
            </a:r>
            <a:r>
              <a:rPr lang="en-US" sz="1400" dirty="0" smtClean="0"/>
              <a:t> de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: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elementos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canal, </a:t>
            </a:r>
            <a:r>
              <a:rPr lang="en-US" sz="1400" dirty="0" err="1" smtClean="0"/>
              <a:t>uso</a:t>
            </a:r>
            <a:r>
              <a:rPr lang="en-US" sz="1400" dirty="0" smtClean="0"/>
              <a:t> de </a:t>
            </a:r>
            <a:r>
              <a:rPr lang="en-US" sz="1400" dirty="0" err="1" smtClean="0"/>
              <a:t>expresiones</a:t>
            </a:r>
            <a:r>
              <a:rPr lang="en-US" sz="1400" dirty="0" smtClean="0"/>
              <a:t> </a:t>
            </a:r>
            <a:r>
              <a:rPr lang="en-US" sz="1400" dirty="0" err="1" smtClean="0"/>
              <a:t>regulares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monitorización</a:t>
            </a:r>
            <a:r>
              <a:rPr lang="en-US" sz="1400" dirty="0" smtClean="0"/>
              <a:t>: </a:t>
            </a:r>
            <a:r>
              <a:rPr lang="en-US" sz="1400" dirty="0" err="1" smtClean="0"/>
              <a:t>auditoría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: </a:t>
            </a:r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extensiones</a:t>
            </a:r>
            <a:r>
              <a:rPr lang="en-US" sz="1400" dirty="0"/>
              <a:t> </a:t>
            </a:r>
            <a:r>
              <a:rPr lang="en-US" sz="1400" dirty="0" smtClean="0"/>
              <a:t>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(o </a:t>
            </a:r>
            <a:r>
              <a:rPr lang="en-US" sz="1400" dirty="0" err="1" smtClean="0"/>
              <a:t>incluso</a:t>
            </a:r>
            <a:r>
              <a:rPr lang="en-US" sz="1400" dirty="0" smtClean="0"/>
              <a:t>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propias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reutilización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: global scripts, libraries/code templates, external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files,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Aplicaicón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Java Web Start </a:t>
            </a:r>
            <a:r>
              <a:rPr lang="en-US" sz="1400" dirty="0" err="1" smtClean="0"/>
              <a:t>lista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(a </a:t>
            </a:r>
            <a:r>
              <a:rPr lang="en-US" sz="1400" dirty="0" err="1" smtClean="0"/>
              <a:t>pesar</a:t>
            </a:r>
            <a:r>
              <a:rPr lang="en-US" sz="1400" dirty="0" smtClean="0"/>
              <a:t> de </a:t>
            </a:r>
            <a:r>
              <a:rPr lang="en-US" sz="1400" dirty="0" err="1" smtClean="0"/>
              <a:t>ser</a:t>
            </a:r>
            <a:r>
              <a:rPr lang="en-US" sz="1400" dirty="0" smtClean="0"/>
              <a:t> Java), </a:t>
            </a:r>
            <a:r>
              <a:rPr lang="en-US" sz="1400" dirty="0" err="1" smtClean="0"/>
              <a:t>intuitiva</a:t>
            </a:r>
            <a:r>
              <a:rPr lang="en-US" sz="1400" dirty="0" smtClean="0"/>
              <a:t> y </a:t>
            </a:r>
            <a:r>
              <a:rPr lang="en-US" sz="1400" dirty="0" err="1" smtClean="0"/>
              <a:t>completa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la </a:t>
            </a:r>
            <a:r>
              <a:rPr lang="en-US" sz="1400" dirty="0" err="1" smtClean="0"/>
              <a:t>rápida</a:t>
            </a:r>
            <a:r>
              <a:rPr lang="en-US" sz="1400" dirty="0" smtClean="0"/>
              <a:t> </a:t>
            </a:r>
            <a:r>
              <a:rPr lang="en-US" sz="1400" dirty="0" err="1" smtClean="0"/>
              <a:t>visualización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, colas, </a:t>
            </a:r>
            <a:r>
              <a:rPr lang="en-US" sz="1400" dirty="0" err="1" smtClean="0"/>
              <a:t>bloqueos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Y lo </a:t>
            </a:r>
            <a:r>
              <a:rPr lang="en-US" sz="1400" dirty="0" err="1" smtClean="0"/>
              <a:t>mejor</a:t>
            </a:r>
            <a:r>
              <a:rPr lang="en-US" sz="1400" dirty="0" smtClean="0"/>
              <a:t>…..un </a:t>
            </a:r>
            <a:r>
              <a:rPr lang="en-US" sz="1400" dirty="0" err="1" smtClean="0"/>
              <a:t>completo</a:t>
            </a:r>
            <a:r>
              <a:rPr lang="en-US" sz="1400" dirty="0" smtClean="0"/>
              <a:t> API REST que </a:t>
            </a:r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con </a:t>
            </a:r>
            <a:r>
              <a:rPr lang="en-US" sz="1400" dirty="0" err="1" smtClean="0"/>
              <a:t>herramientas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y/o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4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 INTRODUCCIÓN A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 Información básica </a:t>
            </a:r>
            <a:r>
              <a:rPr lang="es-ES" sz="1400" dirty="0" smtClean="0"/>
              <a:t>de Mirth Connect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1.1.1 Introducción a Mirth </a:t>
            </a:r>
            <a:r>
              <a:rPr lang="es-ES" sz="1400" dirty="0" smtClean="0"/>
              <a:t>Connect</a:t>
            </a:r>
            <a:r>
              <a:rPr lang="es-ES" sz="1400" dirty="0"/>
              <a:t>.</a:t>
            </a:r>
            <a:br>
              <a:rPr lang="es-ES" sz="1400" dirty="0"/>
            </a:br>
            <a:r>
              <a:rPr lang="es-ES" sz="1400" dirty="0"/>
              <a:t>1.1.2 Otras Herramientas </a:t>
            </a:r>
            <a:r>
              <a:rPr lang="es-ES" sz="1400" dirty="0" smtClean="0"/>
              <a:t>Mirth.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1.1.3 Capacidad y </a:t>
            </a:r>
            <a:r>
              <a:rPr lang="es-ES" sz="1400" dirty="0" smtClean="0"/>
              <a:t>prestaciones.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 Instalación y </a:t>
            </a:r>
            <a:r>
              <a:rPr lang="es-ES" sz="1400" dirty="0" smtClean="0"/>
              <a:t>optimización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1.2.1 Instalación básica/Parámetros recomendados o a tener en cuenta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1.2.2 </a:t>
            </a:r>
            <a:r>
              <a:rPr lang="es-ES" sz="1400" dirty="0"/>
              <a:t>Creación/Modificación plugins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1.2.3 </a:t>
            </a:r>
            <a:r>
              <a:rPr lang="es-ES" sz="1400" dirty="0"/>
              <a:t>Actualización versiones de librerías.</a:t>
            </a:r>
            <a:br>
              <a:rPr lang="es-ES" sz="1400" dirty="0"/>
            </a:br>
            <a:r>
              <a:rPr lang="es-ES" sz="1400" dirty="0" smtClean="0"/>
              <a:t>1.2.4 </a:t>
            </a:r>
            <a:r>
              <a:rPr lang="es-ES" sz="1400" dirty="0"/>
              <a:t>Buenas prácticas.</a:t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2. </a:t>
            </a:r>
            <a:r>
              <a:rPr lang="es-ES" sz="1400" dirty="0" smtClean="0"/>
              <a:t>ARQUITECTURA</a:t>
            </a:r>
          </a:p>
          <a:p>
            <a:endParaRPr lang="es-ES" sz="1400" dirty="0" smtClean="0"/>
          </a:p>
          <a:p>
            <a:r>
              <a:rPr lang="es-ES" sz="1400" dirty="0" smtClean="0"/>
              <a:t>2.1 </a:t>
            </a:r>
            <a:r>
              <a:rPr lang="es-ES" sz="1400" dirty="0"/>
              <a:t>Canales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2.1.2 </a:t>
            </a:r>
            <a:r>
              <a:rPr lang="es-ES" sz="1400" dirty="0"/>
              <a:t>Conectores y transformadores de </a:t>
            </a:r>
            <a:r>
              <a:rPr lang="es-ES" sz="1400" dirty="0" smtClean="0"/>
              <a:t>origen/destino.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2.1.3 </a:t>
            </a:r>
            <a:r>
              <a:rPr lang="es-ES" sz="1400" dirty="0"/>
              <a:t>Filtros de aceptación o rechazo basado en reglas.</a:t>
            </a:r>
            <a:br>
              <a:rPr lang="es-ES" sz="1400" dirty="0"/>
            </a:br>
            <a:r>
              <a:rPr lang="es-ES" sz="1400" dirty="0" smtClean="0"/>
              <a:t>2.1.4 </a:t>
            </a:r>
            <a:r>
              <a:rPr lang="es-ES" sz="1400" dirty="0"/>
              <a:t>Transformadores de mensajes</a:t>
            </a:r>
            <a:r>
              <a:rPr lang="es-ES" sz="1400" dirty="0" smtClean="0"/>
              <a:t>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Hosted: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1026" name="Picture 2" descr="C:\Users\villacem\Documents\Roche\EPEO_project\MirthConceptKeynote\2017_MirthConnectWorkshop\doc\applianceHos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30" y="1244644"/>
            <a:ext cx="4032448" cy="538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Virtual: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doc\applianceVir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87534"/>
            <a:ext cx="49815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Hardware: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3074" name="Picture 2" descr="C:\Users\villacem\Documents\Roche\EPEO_project\MirthConceptKeynote\2017_MirthConnectWorkshop\doc\applianceHard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0"/>
            <a:ext cx="3096344" cy="53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73294"/>
            <a:ext cx="5579044" cy="10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5" y="1772816"/>
            <a:ext cx="7414280" cy="4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2" y="1700808"/>
            <a:ext cx="7410805" cy="40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1628801"/>
            <a:ext cx="737431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00808"/>
            <a:ext cx="7384801" cy="41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618559"/>
            <a:ext cx="7314652" cy="4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65981"/>
            <a:ext cx="7393026" cy="42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87555"/>
            <a:ext cx="4881458" cy="54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 </a:t>
            </a:r>
            <a:r>
              <a:rPr lang="es-ES" sz="1400" dirty="0"/>
              <a:t>Conectores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2.2.2 </a:t>
            </a:r>
            <a:r>
              <a:rPr lang="es-ES" sz="1400" dirty="0"/>
              <a:t>Tipo de Conectores.</a:t>
            </a:r>
            <a:br>
              <a:rPr lang="es-ES" sz="1400" dirty="0"/>
            </a:br>
            <a:r>
              <a:rPr lang="es-ES" sz="1400" dirty="0" smtClean="0"/>
              <a:t>2.2.3 </a:t>
            </a:r>
            <a:r>
              <a:rPr lang="es-ES" sz="1400" dirty="0"/>
              <a:t>Protocolos (LLP, TCP/IP, HTTP, XML, JSON, WS con SOAP).</a:t>
            </a:r>
            <a:br>
              <a:rPr lang="es-ES" sz="1400" dirty="0"/>
            </a:br>
            <a:r>
              <a:rPr lang="es-ES" sz="1400" dirty="0" smtClean="0"/>
              <a:t>2.2.4 </a:t>
            </a:r>
            <a:r>
              <a:rPr lang="es-ES" sz="1400" dirty="0"/>
              <a:t>Conexiones con bases de datos y sistema de ficheros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2.2.5 </a:t>
            </a:r>
            <a:r>
              <a:rPr lang="es-ES" sz="1400" dirty="0"/>
              <a:t>Configuración de Conectores.</a:t>
            </a:r>
            <a:endParaRPr lang="en-US" sz="1400" dirty="0"/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 Desarrollo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2.3.1 </a:t>
            </a:r>
            <a:r>
              <a:rPr lang="es-ES" sz="1400" dirty="0"/>
              <a:t>Llamadas a WS de </a:t>
            </a:r>
            <a:r>
              <a:rPr lang="es-ES" sz="1400" dirty="0" smtClean="0"/>
              <a:t>producto/endpoints.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2.3.2 APIs.</a:t>
            </a:r>
          </a:p>
          <a:p>
            <a:r>
              <a:rPr lang="es-ES" sz="1400" dirty="0" smtClean="0"/>
              <a:t>2.3.3 Buenas prácticas en desarrollo de canales.</a:t>
            </a:r>
          </a:p>
          <a:p>
            <a:endParaRPr lang="es-ES" sz="1400" dirty="0"/>
          </a:p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 ALERTAS Y MONITORIZACIÓN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3.2 Configuración de </a:t>
            </a:r>
            <a:r>
              <a:rPr lang="es-ES" sz="1400" dirty="0" smtClean="0"/>
              <a:t>Alertas.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3.3 </a:t>
            </a:r>
            <a:r>
              <a:rPr lang="es-ES" sz="1400" dirty="0" smtClean="0"/>
              <a:t>Monitorización.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3.4 Actuaciones </a:t>
            </a:r>
            <a:r>
              <a:rPr lang="es-ES" sz="1400" dirty="0" smtClean="0"/>
              <a:t>automatizadas.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1" y="2564904"/>
            <a:ext cx="7493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1.2 Instalación y optimización</a:t>
            </a:r>
            <a:endParaRPr lang="es-ES_tradnl" sz="2400" b="1" dirty="0"/>
          </a:p>
        </p:txBody>
      </p:sp>
      <p:pic>
        <p:nvPicPr>
          <p:cNvPr id="2050" name="Picture 2" descr="C:\Users\villacem\Documents\Roche\EPEO_project\MirthConceptKeynote\2017_MirthConnectWorkshop\doc\mirth-connect-downloa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19"/>
            <a:ext cx="7391991" cy="581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None/>
            </a:pPr>
            <a:r>
              <a:rPr lang="en-US" sz="1400" dirty="0"/>
              <a:t>Mirth Connect Server </a:t>
            </a:r>
            <a:r>
              <a:rPr lang="en-US" sz="1400" dirty="0" err="1"/>
              <a:t>es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aplicación</a:t>
            </a:r>
            <a:r>
              <a:rPr lang="en-US" sz="1400" dirty="0"/>
              <a:t> </a:t>
            </a:r>
            <a:r>
              <a:rPr lang="en-US" sz="1400" dirty="0" err="1"/>
              <a:t>completamente</a:t>
            </a:r>
            <a:r>
              <a:rPr lang="en-US" sz="1400" dirty="0"/>
              <a:t> </a:t>
            </a:r>
            <a:r>
              <a:rPr lang="en-US" sz="1400" dirty="0" err="1"/>
              <a:t>independiente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servidor</a:t>
            </a:r>
            <a:r>
              <a:rPr lang="en-US" sz="1400" dirty="0"/>
              <a:t> de </a:t>
            </a:r>
            <a:r>
              <a:rPr lang="en-US" sz="1400" dirty="0" err="1"/>
              <a:t>aplicaciones</a:t>
            </a:r>
            <a:r>
              <a:rPr lang="en-US" sz="1400" dirty="0"/>
              <a:t>. Mirth Connect Server y Mirth Connect Administrator son </a:t>
            </a:r>
            <a:r>
              <a:rPr lang="en-US" sz="1400" dirty="0" err="1"/>
              <a:t>aplicaciones</a:t>
            </a:r>
            <a:r>
              <a:rPr lang="en-US" sz="1400" dirty="0"/>
              <a:t> </a:t>
            </a:r>
            <a:r>
              <a:rPr lang="en-US" sz="1400" dirty="0" err="1"/>
              <a:t>multiplataforma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requieren</a:t>
            </a:r>
            <a:r>
              <a:rPr lang="en-US" sz="1400" dirty="0"/>
              <a:t> un JRE de Oracle. Las </a:t>
            </a:r>
            <a:r>
              <a:rPr lang="en-US" sz="1400" dirty="0" err="1"/>
              <a:t>versiones</a:t>
            </a:r>
            <a:r>
              <a:rPr lang="en-US" sz="1400" dirty="0"/>
              <a:t> compatibles de JRE </a:t>
            </a:r>
            <a:r>
              <a:rPr lang="en-US" sz="1400" dirty="0" err="1"/>
              <a:t>aparecen</a:t>
            </a:r>
            <a:r>
              <a:rPr lang="en-US" sz="1400" dirty="0"/>
              <a:t> en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tabla</a:t>
            </a:r>
            <a:r>
              <a:rPr lang="en-US" sz="1400" dirty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Mirth </a:t>
            </a:r>
            <a:r>
              <a:rPr lang="en-US" sz="1400" dirty="0"/>
              <a:t>Connect Server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para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y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. Para un </a:t>
            </a:r>
            <a:r>
              <a:rPr lang="en-US" sz="1400" dirty="0" err="1"/>
              <a:t>rápido</a:t>
            </a:r>
            <a:r>
              <a:rPr lang="en-US" sz="1400" dirty="0"/>
              <a:t> </a:t>
            </a:r>
            <a:r>
              <a:rPr lang="en-US" sz="1400" dirty="0" err="1"/>
              <a:t>despliegue</a:t>
            </a:r>
            <a:r>
              <a:rPr lang="en-US" sz="1400" dirty="0"/>
              <a:t>, </a:t>
            </a:r>
            <a:r>
              <a:rPr lang="en-US" sz="1400" dirty="0" err="1"/>
              <a:t>desarrollo</a:t>
            </a:r>
            <a:r>
              <a:rPr lang="en-US" sz="1400" dirty="0"/>
              <a:t> y </a:t>
            </a:r>
            <a:r>
              <a:rPr lang="en-US" sz="1400" dirty="0" err="1"/>
              <a:t>pruebas</a:t>
            </a:r>
            <a:r>
              <a:rPr lang="en-US" sz="1400" dirty="0"/>
              <a:t>, Mirth Connect </a:t>
            </a:r>
            <a:r>
              <a:rPr lang="en-US" sz="1400" dirty="0" err="1"/>
              <a:t>ya</a:t>
            </a:r>
            <a:r>
              <a:rPr lang="en-US" sz="1400" dirty="0"/>
              <a:t> </a:t>
            </a:r>
            <a:r>
              <a:rPr lang="en-US" sz="1400" dirty="0" err="1"/>
              <a:t>incluye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integrada</a:t>
            </a:r>
            <a:r>
              <a:rPr lang="en-US" sz="1400" dirty="0"/>
              <a:t> (Apache Derby). Para </a:t>
            </a:r>
            <a:r>
              <a:rPr lang="en-US" sz="1400" dirty="0" err="1"/>
              <a:t>uso</a:t>
            </a:r>
            <a:r>
              <a:rPr lang="en-US" sz="1400" dirty="0"/>
              <a:t> en </a:t>
            </a:r>
            <a:r>
              <a:rPr lang="en-US" sz="1400" dirty="0" err="1"/>
              <a:t>producción</a:t>
            </a:r>
            <a:r>
              <a:rPr lang="en-US" sz="1400" dirty="0"/>
              <a:t>, la </a:t>
            </a:r>
            <a:r>
              <a:rPr lang="en-US" sz="1400" dirty="0" err="1"/>
              <a:t>última</a:t>
            </a:r>
            <a:r>
              <a:rPr lang="en-US" sz="1400" dirty="0"/>
              <a:t> </a:t>
            </a:r>
            <a:r>
              <a:rPr lang="en-US" sz="1400" dirty="0" err="1"/>
              <a:t>versión</a:t>
            </a:r>
            <a:r>
              <a:rPr lang="en-US" sz="1400" dirty="0"/>
              <a:t> de Mirth Connect </a:t>
            </a:r>
            <a:r>
              <a:rPr lang="en-US" sz="1400" dirty="0" err="1"/>
              <a:t>soporta</a:t>
            </a:r>
            <a:r>
              <a:rPr lang="en-US" sz="1400" dirty="0"/>
              <a:t>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siguientes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400" dirty="0" smtClean="0"/>
              <a:t>PostgreSQL </a:t>
            </a:r>
            <a:r>
              <a:rPr lang="en-US" sz="1400" dirty="0"/>
              <a:t>8.3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MySQL </a:t>
            </a:r>
            <a:r>
              <a:rPr lang="en-US" sz="1400" dirty="0"/>
              <a:t>5.0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Oracle </a:t>
            </a:r>
            <a:r>
              <a:rPr lang="en-US" sz="1400" dirty="0"/>
              <a:t>10gR2 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SQL </a:t>
            </a:r>
            <a:r>
              <a:rPr lang="en-US" sz="1400" dirty="0"/>
              <a:t>Server 2005</a:t>
            </a:r>
            <a:r>
              <a:rPr lang="en-US" sz="1400" dirty="0" smtClean="0"/>
              <a:t>+</a:t>
            </a:r>
          </a:p>
          <a:p>
            <a:pPr marL="0" indent="0" latinLnBrk="0">
              <a:buNone/>
            </a:pPr>
            <a:r>
              <a:rPr lang="en-US" sz="1400" dirty="0" err="1" smtClean="0"/>
              <a:t>Tenga</a:t>
            </a:r>
            <a:r>
              <a:rPr lang="en-US" sz="1400" dirty="0" smtClean="0"/>
              <a:t> </a:t>
            </a:r>
            <a:r>
              <a:rPr lang="en-US" sz="1400" dirty="0"/>
              <a:t>en </a:t>
            </a:r>
            <a:r>
              <a:rPr lang="en-US" sz="1400" dirty="0" err="1"/>
              <a:t>cuenta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los </a:t>
            </a:r>
            <a:r>
              <a:rPr lang="en-US" sz="1400" dirty="0" err="1"/>
              <a:t>requisitos</a:t>
            </a:r>
            <a:r>
              <a:rPr lang="en-US" sz="1400" dirty="0"/>
              <a:t> de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anteriores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se </a:t>
            </a:r>
            <a:r>
              <a:rPr lang="en-US" sz="1400" dirty="0" err="1"/>
              <a:t>aplican</a:t>
            </a:r>
            <a:r>
              <a:rPr lang="en-US" sz="1400" dirty="0"/>
              <a:t> a lo </a:t>
            </a:r>
            <a:r>
              <a:rPr lang="en-US" sz="1400" dirty="0" err="1"/>
              <a:t>que</a:t>
            </a:r>
            <a:r>
              <a:rPr lang="en-US" sz="1400" dirty="0"/>
              <a:t> se </a:t>
            </a:r>
            <a:r>
              <a:rPr lang="en-US" sz="1400" dirty="0" err="1"/>
              <a:t>utiliza</a:t>
            </a:r>
            <a:r>
              <a:rPr lang="en-US" sz="1400" dirty="0"/>
              <a:t> para la </a:t>
            </a:r>
            <a:r>
              <a:rPr lang="en-US" sz="1400" dirty="0" err="1"/>
              <a:t>configuración</a:t>
            </a:r>
            <a:r>
              <a:rPr lang="en-US" sz="1400" dirty="0"/>
              <a:t> y el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 del </a:t>
            </a:r>
            <a:r>
              <a:rPr lang="en-US" sz="1400" dirty="0" err="1"/>
              <a:t>servidor</a:t>
            </a:r>
            <a:r>
              <a:rPr lang="en-US" sz="1400" dirty="0"/>
              <a:t> Mirth Connect y no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impacto</a:t>
            </a:r>
            <a:r>
              <a:rPr lang="en-US" sz="1400" dirty="0"/>
              <a:t> en </a:t>
            </a:r>
            <a:r>
              <a:rPr lang="en-US" sz="1400" dirty="0" err="1"/>
              <a:t>las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/>
              <a:t> con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Mirth Connect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interactuar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35" y="2503100"/>
            <a:ext cx="5328592" cy="12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b="1" dirty="0"/>
              <a:t>Mirth Connect </a:t>
            </a:r>
            <a:r>
              <a:rPr lang="es-ES" sz="1400" dirty="0"/>
              <a:t>se compone de </a:t>
            </a:r>
            <a:r>
              <a:rPr lang="es-ES" sz="1400" dirty="0" smtClean="0"/>
              <a:t>varios componentes software, todos ellos desplegados durante el proceso de instalación: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</a:t>
            </a:r>
            <a:r>
              <a:rPr lang="es-ES" sz="1400" dirty="0"/>
              <a:t>contiene el back-</a:t>
            </a:r>
            <a:r>
              <a:rPr lang="es-ES" sz="1400" dirty="0" err="1"/>
              <a:t>end</a:t>
            </a:r>
            <a:r>
              <a:rPr lang="es-ES" sz="1400" dirty="0"/>
              <a:t> para la interfaz de administración y el componente de motor de integración, que realiza el filtro de mensajes, la transformación y la transmisión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</a:t>
            </a:r>
            <a:r>
              <a:rPr lang="es-ES" sz="1400" b="1" dirty="0" err="1"/>
              <a:t>Administrator</a:t>
            </a:r>
            <a:r>
              <a:rPr lang="es-ES" sz="1400" b="1" dirty="0"/>
              <a:t> </a:t>
            </a:r>
            <a:r>
              <a:rPr lang="es-ES" sz="1400" dirty="0"/>
              <a:t>es la interfaz gráfica de usuario que se conecta al Mirth Connect Server y le permite configurar interfaces, supervisar la actividad de la interfaz y explorar el almacén de mensajes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Manager </a:t>
            </a:r>
            <a:r>
              <a:rPr lang="es-ES" sz="1400" dirty="0"/>
              <a:t>es una interfaz gráfica de usuario que gestiona el servicio Mirth Connect, muestra archivos de registro y contiene otras opciones de configuración para Mirth Connect Server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/>
              <a:t>Mirth Connect </a:t>
            </a:r>
            <a:r>
              <a:rPr lang="es-ES" sz="1400" b="1" dirty="0" err="1"/>
              <a:t>Command</a:t>
            </a:r>
            <a:r>
              <a:rPr lang="es-ES" sz="1400" b="1" dirty="0"/>
              <a:t> Line Interface (CLI</a:t>
            </a:r>
            <a:r>
              <a:rPr lang="es-ES" sz="1400" b="1" dirty="0" smtClean="0"/>
              <a:t>) </a:t>
            </a:r>
            <a:r>
              <a:rPr lang="es-ES" sz="1400" dirty="0" smtClean="0"/>
              <a:t>es </a:t>
            </a:r>
            <a:r>
              <a:rPr lang="es-ES" sz="1400" dirty="0"/>
              <a:t>una herramienta de línea de comandos que permite conexiones al servidor Mirth Connect para desplegar / importar / exportar canales y realizar otras tareas administrativas</a:t>
            </a:r>
            <a:r>
              <a:rPr lang="es-ES" sz="1400" dirty="0" smtClean="0"/>
              <a:t>.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necesita</a:t>
            </a:r>
            <a:r>
              <a:rPr lang="en-US" sz="1400" dirty="0" smtClean="0"/>
              <a:t> los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puertos</a:t>
            </a:r>
            <a:r>
              <a:rPr lang="en-US" sz="1400" dirty="0" smtClean="0"/>
              <a:t> TCP </a:t>
            </a:r>
            <a:r>
              <a:rPr lang="en-US" sz="1400" dirty="0" err="1" smtClean="0"/>
              <a:t>abiertos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s-ES" sz="1400" dirty="0" smtClean="0"/>
              <a:t>acceso desde el exterior (estos son los valores por defecto; pueden ser cambiados si es necesario):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atinLnBrk="0"/>
            <a:r>
              <a:rPr lang="en-US" sz="1400" b="1" dirty="0"/>
              <a:t>TCP 8080</a:t>
            </a:r>
            <a:r>
              <a:rPr lang="en-US" sz="1400" dirty="0"/>
              <a:t> – </a:t>
            </a:r>
            <a:r>
              <a:rPr lang="en-US" sz="1400" dirty="0" err="1"/>
              <a:t>Requerido</a:t>
            </a:r>
            <a:r>
              <a:rPr lang="en-US" sz="1400" dirty="0"/>
              <a:t> para </a:t>
            </a:r>
            <a:r>
              <a:rPr lang="en-US" sz="1400" dirty="0" err="1"/>
              <a:t>ver</a:t>
            </a:r>
            <a:r>
              <a:rPr lang="en-US" sz="1400" dirty="0"/>
              <a:t> la </a:t>
            </a:r>
            <a:r>
              <a:rPr lang="en-US" sz="1400" dirty="0" err="1"/>
              <a:t>página</a:t>
            </a:r>
            <a:r>
              <a:rPr lang="en-US" sz="1400" dirty="0"/>
              <a:t> de </a:t>
            </a:r>
            <a:r>
              <a:rPr lang="en-US" sz="1400" dirty="0" err="1"/>
              <a:t>lanzamiento</a:t>
            </a:r>
            <a:r>
              <a:rPr lang="en-US" sz="1400" dirty="0"/>
              <a:t> de Mirth Connect </a:t>
            </a:r>
            <a:r>
              <a:rPr lang="en-US" sz="1400" dirty="0" smtClean="0"/>
              <a:t>Administrator.</a:t>
            </a:r>
            <a:endParaRPr lang="en-US" sz="1400" dirty="0"/>
          </a:p>
          <a:p>
            <a:pPr latinLnBrk="0"/>
            <a:r>
              <a:rPr lang="en-US" sz="1400" b="1" dirty="0"/>
              <a:t>TCP 8443</a:t>
            </a:r>
            <a:r>
              <a:rPr lang="en-US" sz="1400" dirty="0"/>
              <a:t> – Puerto Mirth Connect Administrator para </a:t>
            </a:r>
            <a:r>
              <a:rPr lang="en-US" sz="1400" dirty="0" err="1"/>
              <a:t>comunicarse</a:t>
            </a:r>
            <a:r>
              <a:rPr lang="en-US" sz="1400" dirty="0"/>
              <a:t> con Mirth Connect </a:t>
            </a:r>
            <a:r>
              <a:rPr lang="en-US" sz="1400" dirty="0" smtClean="0"/>
              <a:t>Server.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0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r>
              <a:rPr lang="es-ES_tradnl" sz="6600" b="1" dirty="0" smtClean="0"/>
              <a:t>  		</a:t>
            </a:r>
            <a:r>
              <a:rPr lang="es-ES_tradnl" sz="6600" b="1" dirty="0"/>
              <a:t> </a:t>
            </a:r>
            <a:r>
              <a:rPr lang="es-ES_tradnl" sz="6600" b="1" dirty="0" smtClean="0"/>
              <a:t>DEMO</a:t>
            </a:r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r>
              <a:rPr lang="es-ES_tradnl" sz="1400" dirty="0" err="1" smtClean="0"/>
              <a:t>Standalone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installation</a:t>
            </a:r>
            <a:r>
              <a:rPr lang="es-ES_tradnl" sz="1400" dirty="0"/>
              <a:t>: </a:t>
            </a:r>
            <a:endParaRPr lang="es-ES_tradnl" sz="1400" dirty="0" smtClean="0"/>
          </a:p>
          <a:p>
            <a:pPr marL="0" indent="0" latinLnBrk="0">
              <a:buNone/>
            </a:pPr>
            <a:endParaRPr lang="es-ES_tradnl" sz="1400" dirty="0">
              <a:hlinkClick r:id="rId3"/>
            </a:endParaRPr>
          </a:p>
          <a:p>
            <a:pPr marL="0" indent="0" latinLnBrk="0">
              <a:buNone/>
            </a:pPr>
            <a:r>
              <a:rPr lang="es-ES_tradnl" sz="1400" dirty="0" smtClean="0">
                <a:hlinkClick r:id="rId3"/>
              </a:rPr>
              <a:t>https</a:t>
            </a:r>
            <a:r>
              <a:rPr lang="es-ES_tradnl" sz="1400" dirty="0">
                <a:hlinkClick r:id="rId3"/>
              </a:rPr>
              <a:t>://</a:t>
            </a:r>
            <a:r>
              <a:rPr lang="es-ES_tradnl" sz="1400" dirty="0" smtClean="0">
                <a:hlinkClick r:id="rId3"/>
              </a:rPr>
              <a:t>github.com/heisenbergDev/MirthConnectWorkshop/blob/master/mirthConnectInstallation/README.md</a:t>
            </a:r>
            <a:r>
              <a:rPr lang="es-ES_tradnl" sz="1400" dirty="0" smtClean="0"/>
              <a:t>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83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Después de la instalación de Mirth Connect, el directorio destino contendrá una estructura de ficheros similar a esta:</a:t>
            </a:r>
            <a:endParaRPr lang="es-ES" sz="1400" dirty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appdata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mirthdb</a:t>
            </a:r>
            <a:r>
              <a:rPr lang="es-ES" sz="1400" b="1" dirty="0"/>
              <a:t>: </a:t>
            </a:r>
            <a:r>
              <a:rPr lang="es-ES" sz="1400" dirty="0"/>
              <a:t>La base de datos </a:t>
            </a:r>
            <a:r>
              <a:rPr lang="es-ES" sz="1400" dirty="0" smtClean="0"/>
              <a:t>incrustada. </a:t>
            </a:r>
            <a:r>
              <a:rPr lang="es-ES" sz="1400" dirty="0"/>
              <a:t>La ruta de acceso para </a:t>
            </a:r>
            <a:r>
              <a:rPr lang="es-ES" sz="1400" dirty="0" err="1"/>
              <a:t>appdata</a:t>
            </a:r>
            <a:r>
              <a:rPr lang="es-ES" sz="1400" dirty="0"/>
              <a:t> está definida por la propiedad </a:t>
            </a:r>
            <a:r>
              <a:rPr lang="es-ES" sz="1400" dirty="0" err="1"/>
              <a:t>dir.appdata</a:t>
            </a:r>
            <a:r>
              <a:rPr lang="es-ES" sz="1400" dirty="0"/>
              <a:t> en </a:t>
            </a:r>
            <a:r>
              <a:rPr lang="es-ES" sz="1400" dirty="0" err="1"/>
              <a:t>mirth.properties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/cli-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la interfaz de línea de comandos Mirth Connect (si está instalada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client-lib</a:t>
            </a:r>
            <a:r>
              <a:rPr lang="es-ES" sz="1400" b="1" dirty="0"/>
              <a:t>: </a:t>
            </a:r>
            <a:r>
              <a:rPr lang="es-ES" sz="1400" dirty="0"/>
              <a:t>Bibliotecas para el administrador de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conf</a:t>
            </a:r>
            <a:r>
              <a:rPr lang="es-ES" sz="1400" b="1" dirty="0"/>
              <a:t>: </a:t>
            </a:r>
            <a:r>
              <a:rPr lang="es-ES" sz="1400" dirty="0"/>
              <a:t>Archivos de </a:t>
            </a:r>
            <a:r>
              <a:rPr lang="es-ES" sz="1400" dirty="0" smtClean="0"/>
              <a:t>configuración.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custom-lib</a:t>
            </a:r>
            <a:r>
              <a:rPr lang="es-ES" sz="1400" b="1" dirty="0"/>
              <a:t>: </a:t>
            </a:r>
            <a:r>
              <a:rPr lang="es-ES" sz="1400" dirty="0"/>
              <a:t>Coloque sus bibliotecas de usuario personalizadas aquí. Estas bibliotecas se cargarán en el </a:t>
            </a:r>
            <a:r>
              <a:rPr lang="es-ES" sz="1400" dirty="0" err="1"/>
              <a:t>classpath</a:t>
            </a:r>
            <a:r>
              <a:rPr lang="es-ES" sz="1400" dirty="0"/>
              <a:t> de Mirth Connect Server cuando se inicie, haciéndolas accesibles a los scripts de canal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/>
              <a:t>: </a:t>
            </a:r>
            <a:r>
              <a:rPr lang="es-ES" sz="1400" dirty="0"/>
              <a:t>Este documento y una copia de la licencia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javadocs</a:t>
            </a:r>
            <a:r>
              <a:rPr lang="es-ES" sz="1400" b="1" dirty="0"/>
              <a:t>: </a:t>
            </a:r>
            <a:r>
              <a:rPr lang="es-ES" sz="1400" dirty="0" err="1" smtClean="0"/>
              <a:t>javadocs</a:t>
            </a:r>
            <a:r>
              <a:rPr lang="es-ES" sz="1400" dirty="0" smtClean="0"/>
              <a:t> </a:t>
            </a:r>
            <a:r>
              <a:rPr lang="es-ES" sz="1400" dirty="0"/>
              <a:t>para la versión instalada de Mirth Connect. </a:t>
            </a:r>
            <a:endParaRPr lang="es-ES" sz="1400" dirty="0" smtClean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extensions</a:t>
            </a:r>
            <a:r>
              <a:rPr lang="es-ES" sz="1400" b="1" dirty="0"/>
              <a:t>: </a:t>
            </a:r>
            <a:r>
              <a:rPr lang="es-ES" sz="1400" dirty="0"/>
              <a:t>Bibliotecas y metadatos para Plug-</a:t>
            </a:r>
            <a:r>
              <a:rPr lang="es-ES" sz="1400" dirty="0" err="1"/>
              <a:t>ins</a:t>
            </a:r>
            <a:r>
              <a:rPr lang="es-ES" sz="1400" dirty="0"/>
              <a:t> y </a:t>
            </a:r>
            <a:r>
              <a:rPr lang="es-ES" sz="1400" dirty="0" smtClean="0"/>
              <a:t>conectores.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logs</a:t>
            </a:r>
            <a:r>
              <a:rPr lang="es-ES" sz="1400" b="1" dirty="0"/>
              <a:t>: </a:t>
            </a:r>
            <a:r>
              <a:rPr lang="es-ES" sz="1400" dirty="0"/>
              <a:t>Ubicación predeterminada de los registros generados por Mirth Connect y sus </a:t>
            </a:r>
            <a:r>
              <a:rPr lang="es-ES" sz="1400" dirty="0" smtClean="0"/>
              <a:t>subcomponentes.</a:t>
            </a:r>
          </a:p>
          <a:p>
            <a:pPr latinLnBrk="0"/>
            <a:r>
              <a:rPr lang="es-ES" sz="1400" b="1" dirty="0" smtClean="0"/>
              <a:t>/manager-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el Mirth Connect Server Manager (si está instalado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public_html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incorporado.</a:t>
            </a:r>
          </a:p>
          <a:p>
            <a:pPr latinLnBrk="0"/>
            <a:r>
              <a:rPr lang="es-ES" sz="1400" b="1" dirty="0" smtClean="0"/>
              <a:t>/server-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de servidor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webapps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embebido para </a:t>
            </a:r>
            <a:r>
              <a:rPr lang="es-ES" sz="1400" dirty="0"/>
              <a:t>alojar </a:t>
            </a:r>
            <a:r>
              <a:rPr lang="es-ES" sz="1400" dirty="0" err="1" smtClean="0"/>
              <a:t>webapps</a:t>
            </a:r>
            <a:r>
              <a:rPr lang="es-ES" sz="1400" dirty="0" smtClean="0"/>
              <a:t>.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975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64704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r>
              <a:rPr lang="es-ES" sz="1400" dirty="0" smtClean="0"/>
              <a:t>Arranque y configuración de Mirth Connect:</a:t>
            </a:r>
          </a:p>
          <a:p>
            <a:pPr latinLnBrk="0"/>
            <a:r>
              <a:rPr lang="es-ES" sz="1400" dirty="0" smtClean="0"/>
              <a:t>Sistemas Windows/Mac: instalar como servicio y usar Mirth </a:t>
            </a:r>
            <a:r>
              <a:rPr lang="es-ES" sz="1400" dirty="0"/>
              <a:t>Connect Server </a:t>
            </a:r>
            <a:r>
              <a:rPr lang="es-ES" sz="1400" dirty="0" smtClean="0"/>
              <a:t>Manager para su gestión desde el UI.</a:t>
            </a:r>
          </a:p>
          <a:p>
            <a:pPr latinLnBrk="0"/>
            <a:r>
              <a:rPr lang="es-ES" sz="1400" dirty="0"/>
              <a:t>Sistemas Linux </a:t>
            </a:r>
            <a:r>
              <a:rPr lang="es-ES" sz="1400" dirty="0" smtClean="0"/>
              <a:t>(con </a:t>
            </a:r>
            <a:r>
              <a:rPr lang="es-ES" sz="1400" dirty="0" err="1" smtClean="0"/>
              <a:t>graphical</a:t>
            </a:r>
            <a:r>
              <a:rPr lang="es-ES" sz="1400" dirty="0" smtClean="0"/>
              <a:t> </a:t>
            </a:r>
            <a:r>
              <a:rPr lang="es-ES" sz="1400" dirty="0" err="1"/>
              <a:t>environment</a:t>
            </a:r>
            <a:r>
              <a:rPr lang="es-ES" sz="1400" dirty="0" smtClean="0"/>
              <a:t>): </a:t>
            </a:r>
            <a:r>
              <a:rPr lang="es-ES" sz="1400" dirty="0"/>
              <a:t>usar Mirth Connect Server </a:t>
            </a:r>
            <a:r>
              <a:rPr lang="es-ES" sz="1400" dirty="0" smtClean="0"/>
              <a:t>Manager (se puede lanzar con </a:t>
            </a:r>
            <a:r>
              <a:rPr lang="es-ES" sz="1400" dirty="0"/>
              <a:t>el script </a:t>
            </a:r>
            <a:r>
              <a:rPr lang="es-ES" sz="1400" dirty="0" err="1" smtClean="0"/>
              <a:t>mcmanager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dirty="0" smtClean="0"/>
              <a:t>Sistemas Linux (sin </a:t>
            </a:r>
            <a:r>
              <a:rPr lang="es-ES" sz="1400" dirty="0" err="1"/>
              <a:t>g</a:t>
            </a:r>
            <a:r>
              <a:rPr lang="es-ES" sz="1400" dirty="0" err="1" smtClean="0"/>
              <a:t>raphical</a:t>
            </a:r>
            <a:r>
              <a:rPr lang="es-ES" sz="1400" dirty="0" smtClean="0"/>
              <a:t> </a:t>
            </a:r>
            <a:r>
              <a:rPr lang="es-ES" sz="1400" dirty="0" err="1" smtClean="0"/>
              <a:t>environment</a:t>
            </a:r>
            <a:r>
              <a:rPr lang="es-ES" sz="1400" dirty="0" smtClean="0"/>
              <a:t>); dos opciones:</a:t>
            </a:r>
          </a:p>
          <a:p>
            <a:pPr lvl="1" latinLnBrk="0"/>
            <a:r>
              <a:rPr lang="es-ES" sz="1400" b="1" dirty="0" err="1"/>
              <a:t>m</a:t>
            </a:r>
            <a:r>
              <a:rPr lang="es-ES" sz="1400" b="1" dirty="0" err="1" smtClean="0"/>
              <a:t>cserver</a:t>
            </a:r>
            <a:r>
              <a:rPr lang="es-ES" sz="1400" dirty="0" smtClean="0"/>
              <a:t>: lanzamos Mirth Connect como proceso en primer plano (muy útil para depurar errores o para tareas puntuales).</a:t>
            </a:r>
          </a:p>
          <a:p>
            <a:pPr lvl="1" latinLnBrk="0"/>
            <a:r>
              <a:rPr lang="es-ES" sz="1400" b="1" dirty="0" err="1"/>
              <a:t>mcservice</a:t>
            </a:r>
            <a:r>
              <a:rPr lang="es-ES" sz="1400" dirty="0"/>
              <a:t>: lanzamos Mirth Connect como proceso en </a:t>
            </a:r>
            <a:r>
              <a:rPr lang="es-ES" sz="1400" dirty="0" err="1"/>
              <a:t>background</a:t>
            </a:r>
            <a:r>
              <a:rPr lang="es-ES" sz="1400" dirty="0"/>
              <a:t>.</a:t>
            </a:r>
          </a:p>
          <a:p>
            <a:pPr latinLnBrk="0"/>
            <a:r>
              <a:rPr lang="es-ES" sz="1400" dirty="0"/>
              <a:t>Atención: cada </a:t>
            </a:r>
            <a:r>
              <a:rPr lang="es-ES" sz="1400" dirty="0" smtClean="0"/>
              <a:t>script tiene </a:t>
            </a:r>
            <a:r>
              <a:rPr lang="es-ES" sz="1400" dirty="0"/>
              <a:t>su propio fichero de </a:t>
            </a:r>
            <a:r>
              <a:rPr lang="es-ES" sz="1400" dirty="0" err="1"/>
              <a:t>properties</a:t>
            </a:r>
            <a:r>
              <a:rPr lang="es-ES" sz="1400" dirty="0" smtClean="0"/>
              <a:t>:</a:t>
            </a:r>
          </a:p>
          <a:p>
            <a:pPr lvl="1" latinLnBrk="0"/>
            <a:r>
              <a:rPr lang="es-ES" sz="1400" b="1" dirty="0" err="1"/>
              <a:t>mcserver.vmoptions</a:t>
            </a:r>
            <a:r>
              <a:rPr lang="es-ES" sz="1400" dirty="0"/>
              <a:t> para Mirth Connect como proceso en primer plano.</a:t>
            </a:r>
          </a:p>
          <a:p>
            <a:pPr lvl="1" latinLnBrk="0"/>
            <a:r>
              <a:rPr lang="es-ES" sz="1400" b="1" dirty="0" err="1"/>
              <a:t>mcservice.vmoptions</a:t>
            </a:r>
            <a:r>
              <a:rPr lang="es-ES" sz="1400" dirty="0"/>
              <a:t> para Mirth Connect como proceso en </a:t>
            </a:r>
            <a:r>
              <a:rPr lang="es-ES" sz="1400" dirty="0" err="1"/>
              <a:t>background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dirty="0"/>
              <a:t>Contenido de ambos .</a:t>
            </a:r>
            <a:r>
              <a:rPr lang="es-ES" sz="1400" dirty="0" err="1"/>
              <a:t>vmoptions</a:t>
            </a:r>
            <a:r>
              <a:rPr lang="es-ES" sz="1400" dirty="0" smtClean="0"/>
              <a:t>: configuración de la máquina virtual de Java. Es recomendable aumentar la máxima memoria disponible para Java </a:t>
            </a:r>
            <a:r>
              <a:rPr lang="es-ES" sz="1400" dirty="0" err="1" smtClean="0"/>
              <a:t>Heap</a:t>
            </a:r>
            <a:r>
              <a:rPr lang="es-ES" sz="1400" dirty="0" smtClean="0"/>
              <a:t> </a:t>
            </a:r>
            <a:r>
              <a:rPr lang="es-ES" sz="1400" dirty="0" err="1" smtClean="0"/>
              <a:t>Space</a:t>
            </a:r>
            <a:r>
              <a:rPr lang="es-ES" sz="1400" dirty="0" smtClean="0"/>
              <a:t> y poner un mínimo al arranque:</a:t>
            </a:r>
          </a:p>
          <a:p>
            <a:pPr latinLnBrk="0"/>
            <a:endParaRPr lang="es-ES" sz="1000" dirty="0" smtClean="0"/>
          </a:p>
          <a:p>
            <a:pPr marL="457200" lvl="1" indent="0" latinLnBrk="0">
              <a:buNone/>
            </a:pPr>
            <a:r>
              <a:rPr lang="es-ES" sz="1400" dirty="0" smtClean="0"/>
              <a:t>Pasamos de esto                                       a esto (para 2Gb de RAM)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smtClean="0"/>
              <a:t>server				-server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-Xmx256m				</a:t>
            </a:r>
            <a:r>
              <a:rPr lang="es-ES" sz="1200" i="1" dirty="0" smtClean="0"/>
              <a:t>-Xmx1024m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Djava.awt.headless</a:t>
            </a:r>
            <a:r>
              <a:rPr lang="es-ES" sz="1200" i="1" dirty="0"/>
              <a:t>=true			</a:t>
            </a:r>
            <a:r>
              <a:rPr lang="es-ES" sz="1200" i="1" dirty="0" smtClean="0"/>
              <a:t>-</a:t>
            </a:r>
            <a:r>
              <a:rPr lang="es-ES" sz="1200" i="1" dirty="0" err="1"/>
              <a:t>Djava.awt.headless</a:t>
            </a:r>
            <a:r>
              <a:rPr lang="es-ES" sz="1200" i="1" dirty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		</a:t>
            </a:r>
            <a:r>
              <a:rPr lang="es-ES" sz="1200" i="1" dirty="0"/>
              <a:t>	</a:t>
            </a:r>
            <a:r>
              <a:rPr lang="es-ES" sz="1200" i="1" dirty="0" smtClean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					</a:t>
            </a:r>
            <a:r>
              <a:rPr lang="es-ES" sz="1200" i="1" dirty="0" smtClean="0"/>
              <a:t>-</a:t>
            </a:r>
            <a:r>
              <a:rPr lang="es-ES" sz="1200" i="1" dirty="0"/>
              <a:t>Xms512m</a:t>
            </a:r>
            <a:endParaRPr lang="es-E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920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" sz="1400" dirty="0" smtClean="0"/>
              <a:t>Instalación </a:t>
            </a:r>
            <a:r>
              <a:rPr lang="es-ES" sz="1400" dirty="0"/>
              <a:t>como </a:t>
            </a:r>
            <a:r>
              <a:rPr lang="es-ES" sz="1400" dirty="0" smtClean="0"/>
              <a:t>servicio en Linux:</a:t>
            </a:r>
          </a:p>
          <a:p>
            <a:pPr lvl="1" latinLnBrk="0"/>
            <a:r>
              <a:rPr lang="es-ES" sz="1400" dirty="0" smtClean="0"/>
              <a:t>Si se instala desde el formato RPM, queda configurado usando </a:t>
            </a:r>
            <a:r>
              <a:rPr lang="es-ES" sz="1400" dirty="0" err="1" smtClean="0"/>
              <a:t>SystemV</a:t>
            </a:r>
            <a:r>
              <a:rPr lang="es-ES" sz="1400" dirty="0" smtClean="0"/>
              <a:t>. </a:t>
            </a:r>
          </a:p>
          <a:p>
            <a:pPr lvl="1" latinLnBrk="0"/>
            <a:r>
              <a:rPr lang="es-ES" sz="1400" dirty="0" smtClean="0"/>
              <a:t>Si se instala desde el fichero binario, este proceso no es automático: es recomendable instalarlo usando el nuevo </a:t>
            </a:r>
            <a:r>
              <a:rPr lang="es-ES" sz="1400" dirty="0" err="1" smtClean="0"/>
              <a:t>Systemd</a:t>
            </a:r>
            <a:r>
              <a:rPr lang="es-ES" sz="1400" dirty="0" smtClean="0"/>
              <a:t>. Script de ejemplo “</a:t>
            </a:r>
            <a:r>
              <a:rPr lang="es-ES" sz="1400" dirty="0"/>
              <a:t>/</a:t>
            </a:r>
            <a:r>
              <a:rPr lang="es-ES" sz="1400" dirty="0" err="1" smtClean="0"/>
              <a:t>etc</a:t>
            </a:r>
            <a:r>
              <a:rPr lang="es-ES" sz="1400" dirty="0" smtClean="0"/>
              <a:t>/</a:t>
            </a:r>
            <a:r>
              <a:rPr lang="es-ES" sz="1400" dirty="0" err="1" smtClean="0"/>
              <a:t>systemd</a:t>
            </a:r>
            <a:r>
              <a:rPr lang="es-ES" sz="1400" dirty="0" smtClean="0"/>
              <a:t>/</a:t>
            </a:r>
            <a:r>
              <a:rPr lang="es-ES" sz="1400" dirty="0" err="1" smtClean="0"/>
              <a:t>system</a:t>
            </a:r>
            <a:r>
              <a:rPr lang="es-ES" sz="1400" dirty="0" smtClean="0"/>
              <a:t>/</a:t>
            </a:r>
            <a:r>
              <a:rPr lang="es-ES" sz="1400" dirty="0" err="1" smtClean="0"/>
              <a:t>mcservice.service</a:t>
            </a:r>
            <a:r>
              <a:rPr lang="es-ES" sz="1400" dirty="0" smtClean="0"/>
              <a:t>”:</a:t>
            </a:r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Unit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Description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r>
              <a:rPr lang="es-ES" sz="1000" dirty="0"/>
              <a:t> Connect </a:t>
            </a:r>
          </a:p>
          <a:p>
            <a:pPr marL="1314450" lvl="3" indent="0" latinLnBrk="0">
              <a:buNone/>
            </a:pPr>
            <a:r>
              <a:rPr lang="es-ES" sz="1000" dirty="0" err="1"/>
              <a:t>After</a:t>
            </a:r>
            <a:r>
              <a:rPr lang="es-ES" sz="1000" dirty="0"/>
              <a:t>=</a:t>
            </a:r>
            <a:r>
              <a:rPr lang="es-ES" sz="1000" dirty="0" err="1"/>
              <a:t>postgresql.service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Service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Type</a:t>
            </a:r>
            <a:r>
              <a:rPr lang="es-ES" sz="1000" dirty="0"/>
              <a:t>=</a:t>
            </a:r>
            <a:r>
              <a:rPr lang="es-ES" sz="1000" dirty="0" err="1"/>
              <a:t>forking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User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Group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ExecStart</a:t>
            </a:r>
            <a:r>
              <a:rPr lang="es-ES" sz="1000" dirty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</a:t>
            </a:r>
            <a:r>
              <a:rPr lang="es-ES" sz="1000" dirty="0" err="1"/>
              <a:t>start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ExecStop</a:t>
            </a:r>
            <a:r>
              <a:rPr lang="es-ES" sz="1000" dirty="0" smtClean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stop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# </a:t>
            </a:r>
            <a:r>
              <a:rPr lang="es-ES" sz="1000" dirty="0" err="1"/>
              <a:t>Give</a:t>
            </a:r>
            <a:r>
              <a:rPr lang="es-ES" sz="1000" dirty="0"/>
              <a:t> a </a:t>
            </a:r>
            <a:r>
              <a:rPr lang="es-ES" sz="1000" dirty="0" err="1"/>
              <a:t>reasonable</a:t>
            </a:r>
            <a:r>
              <a:rPr lang="es-ES" sz="1000" dirty="0"/>
              <a:t> </a:t>
            </a:r>
            <a:r>
              <a:rPr lang="es-ES" sz="1000" dirty="0" err="1"/>
              <a:t>amount</a:t>
            </a:r>
            <a:r>
              <a:rPr lang="es-ES" sz="1000" dirty="0"/>
              <a:t> of time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server to </a:t>
            </a:r>
            <a:r>
              <a:rPr lang="es-ES" sz="1000" dirty="0" err="1"/>
              <a:t>start</a:t>
            </a:r>
            <a:r>
              <a:rPr lang="es-ES" sz="1000" dirty="0"/>
              <a:t> up/</a:t>
            </a:r>
            <a:r>
              <a:rPr lang="es-ES" sz="1000" dirty="0" err="1"/>
              <a:t>shut</a:t>
            </a:r>
            <a:r>
              <a:rPr lang="es-ES" sz="1000" dirty="0"/>
              <a:t> </a:t>
            </a:r>
            <a:r>
              <a:rPr lang="es-ES" sz="1000" dirty="0" err="1"/>
              <a:t>down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TimeoutSec</a:t>
            </a:r>
            <a:r>
              <a:rPr lang="es-ES" sz="1000" dirty="0"/>
              <a:t>=60</a:t>
            </a:r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Install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WantedBy</a:t>
            </a:r>
            <a:r>
              <a:rPr lang="es-ES" sz="1000" dirty="0"/>
              <a:t>=</a:t>
            </a:r>
            <a:r>
              <a:rPr lang="es-ES" sz="1000" dirty="0" err="1"/>
              <a:t>multi-user.target</a:t>
            </a:r>
            <a:endParaRPr lang="es-ES" sz="1000" dirty="0" smtClean="0"/>
          </a:p>
          <a:p>
            <a:pPr marL="914400" lvl="2" indent="0" latinLnBrk="0">
              <a:buNone/>
            </a:pPr>
            <a:endParaRPr lang="es-ES" sz="1000" dirty="0"/>
          </a:p>
          <a:p>
            <a:pPr lvl="1" latinLnBrk="0"/>
            <a:r>
              <a:rPr lang="en-US" sz="1400" dirty="0" err="1"/>
              <a:t>Habilitar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 smtClean="0"/>
              <a:t>sudo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systemctl</a:t>
            </a:r>
            <a:r>
              <a:rPr lang="en-US" sz="1400" i="1" dirty="0" smtClean="0"/>
              <a:t> enable </a:t>
            </a:r>
            <a:r>
              <a:rPr lang="es-ES" sz="1400" i="1" dirty="0" err="1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/>
              <a:t>Arrancar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start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 smtClean="0"/>
              <a:t>Parar</a:t>
            </a:r>
            <a:r>
              <a:rPr lang="en-US" sz="1400" dirty="0" smtClean="0"/>
              <a:t> </a:t>
            </a:r>
            <a:r>
              <a:rPr lang="en-US" sz="1400" dirty="0"/>
              <a:t>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stop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30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_tradnl" sz="1400" dirty="0" smtClean="0"/>
              <a:t>Directorio /</a:t>
            </a:r>
            <a:r>
              <a:rPr lang="es-ES_tradnl" sz="1400" dirty="0" err="1" smtClean="0"/>
              <a:t>conf</a:t>
            </a:r>
            <a:r>
              <a:rPr lang="es-ES_tradnl" sz="1400" dirty="0" smtClean="0"/>
              <a:t>:</a:t>
            </a:r>
          </a:p>
          <a:p>
            <a:pPr lvl="1" latinLnBrk="0"/>
            <a:r>
              <a:rPr lang="en-US" sz="1400" i="1" dirty="0" err="1" smtClean="0"/>
              <a:t>mirth.properties</a:t>
            </a:r>
            <a:r>
              <a:rPr lang="en-US" sz="1400" dirty="0" smtClean="0"/>
              <a:t>: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principal de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Mirth Connect (</a:t>
            </a:r>
            <a:r>
              <a:rPr lang="en-US" sz="1400" dirty="0" err="1" smtClean="0"/>
              <a:t>básicamente</a:t>
            </a:r>
            <a:r>
              <a:rPr lang="en-US" sz="1400" dirty="0" smtClean="0"/>
              <a:t>,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edita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UI con el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s-ES" sz="1400" dirty="0"/>
              <a:t>Mirth Connect Server </a:t>
            </a:r>
            <a:r>
              <a:rPr lang="es-ES" sz="1400" dirty="0" smtClean="0"/>
              <a:t>Manager</a:t>
            </a:r>
            <a:r>
              <a:rPr lang="en-US" sz="1400" dirty="0" smtClean="0"/>
              <a:t>).</a:t>
            </a:r>
          </a:p>
          <a:p>
            <a:pPr lvl="1" latinLnBrk="0"/>
            <a:r>
              <a:rPr lang="en-US" sz="1400" i="1" dirty="0" smtClean="0"/>
              <a:t>log4j.properties:</a:t>
            </a:r>
            <a:r>
              <a:rPr lang="en-US" sz="1400" dirty="0" smtClean="0"/>
              <a:t> 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Log4j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Connect.</a:t>
            </a:r>
          </a:p>
          <a:p>
            <a:pPr lvl="1" latinLnBrk="0"/>
            <a:r>
              <a:rPr lang="en-US" sz="1400" i="1" dirty="0" smtClean="0"/>
              <a:t>mirth-cli-</a:t>
            </a:r>
            <a:r>
              <a:rPr lang="en-US" sz="1400" i="1" dirty="0" err="1" smtClean="0"/>
              <a:t>config.properties</a:t>
            </a:r>
            <a:r>
              <a:rPr lang="en-US" sz="1400" i="1" dirty="0"/>
              <a:t>:</a:t>
            </a:r>
            <a:r>
              <a:rPr lang="en-US" sz="1400" dirty="0" smtClean="0"/>
              <a:t>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 del </a:t>
            </a:r>
            <a:r>
              <a:rPr lang="en-US" sz="1400" dirty="0" err="1" smtClean="0"/>
              <a:t>cliente</a:t>
            </a:r>
            <a:r>
              <a:rPr lang="en-US" sz="1400" dirty="0" smtClean="0"/>
              <a:t>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 de Mirth Connect.</a:t>
            </a:r>
          </a:p>
          <a:p>
            <a:pPr lvl="1" latinLnBrk="0"/>
            <a:r>
              <a:rPr lang="en-US" sz="1400" i="1" dirty="0" smtClean="0"/>
              <a:t>log4j-cli.properties:</a:t>
            </a:r>
            <a:r>
              <a:rPr lang="en-US" sz="1400" dirty="0" smtClean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de </a:t>
            </a:r>
            <a:r>
              <a:rPr lang="en-US" sz="1400" dirty="0" smtClean="0"/>
              <a:t>Log4j para el </a:t>
            </a:r>
            <a:r>
              <a:rPr lang="en-US" sz="1400" dirty="0" err="1"/>
              <a:t>cliente</a:t>
            </a:r>
            <a:r>
              <a:rPr lang="en-US" sz="1400" dirty="0"/>
              <a:t> de </a:t>
            </a:r>
            <a:r>
              <a:rPr lang="en-US" sz="1400" dirty="0" err="1"/>
              <a:t>comandos</a:t>
            </a:r>
            <a:r>
              <a:rPr lang="en-US" sz="1400" dirty="0"/>
              <a:t> </a:t>
            </a:r>
            <a:r>
              <a:rPr lang="en-US" sz="1400" dirty="0" smtClean="0"/>
              <a:t>de Mirth Connect.</a:t>
            </a:r>
          </a:p>
          <a:p>
            <a:pPr lvl="1" latinLnBrk="0"/>
            <a:r>
              <a:rPr lang="en-US" sz="1400" i="1" dirty="0" smtClean="0"/>
              <a:t>dbdrivers.xml:</a:t>
            </a:r>
            <a:r>
              <a:rPr lang="en-US" sz="1400" dirty="0" smtClean="0"/>
              <a:t>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drivers de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con Mirth Connect;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, </a:t>
            </a:r>
            <a:r>
              <a:rPr lang="en-US" sz="1400" dirty="0" err="1" smtClean="0"/>
              <a:t>vienen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especificados</a:t>
            </a:r>
            <a:r>
              <a:rPr lang="en-US" sz="1400" dirty="0" smtClean="0"/>
              <a:t> para las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. Si </a:t>
            </a:r>
            <a:r>
              <a:rPr lang="en-US" sz="1400" dirty="0" err="1" smtClean="0"/>
              <a:t>quiere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nuevo</a:t>
            </a:r>
            <a:r>
              <a:rPr lang="en-US" sz="1400" dirty="0" smtClean="0"/>
              <a:t>, </a:t>
            </a:r>
            <a:r>
              <a:rPr lang="en-US" sz="1400" dirty="0" err="1" smtClean="0"/>
              <a:t>deberá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aquí</a:t>
            </a:r>
            <a:r>
              <a:rPr lang="en-US" sz="1400" dirty="0" smtClean="0"/>
              <a:t>.</a:t>
            </a:r>
          </a:p>
          <a:p>
            <a:pPr lvl="1" latinLnBrk="0"/>
            <a:endParaRPr lang="en-US" sz="1400" i="1" dirty="0"/>
          </a:p>
          <a:p>
            <a:pPr latinLnBrk="0"/>
            <a:r>
              <a:rPr lang="es-ES_tradnl" sz="1400" dirty="0"/>
              <a:t>Directorio /</a:t>
            </a:r>
            <a:r>
              <a:rPr lang="es-ES_tradnl" sz="1400" dirty="0" err="1" smtClean="0"/>
              <a:t>appdata</a:t>
            </a:r>
            <a:r>
              <a:rPr lang="es-ES_tradnl" sz="1400" dirty="0" smtClean="0"/>
              <a:t>: se genera automáticamente al arrancar por primera vez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Connect</a:t>
            </a:r>
            <a:r>
              <a:rPr lang="es-ES_tradnl" sz="1400" dirty="0" smtClean="0"/>
              <a:t>. Contiene:</a:t>
            </a:r>
          </a:p>
          <a:p>
            <a:pPr lvl="1" latinLnBrk="0"/>
            <a:r>
              <a:rPr lang="es-ES_tradnl" sz="1400" dirty="0" smtClean="0"/>
              <a:t>BBDD embebida Derby (en caso de estar configurada así).</a:t>
            </a:r>
          </a:p>
          <a:p>
            <a:pPr lvl="1" latinLnBrk="0"/>
            <a:r>
              <a:rPr lang="es-ES_tradnl" sz="1400" dirty="0" err="1" smtClean="0"/>
              <a:t>configuration.properties</a:t>
            </a:r>
            <a:r>
              <a:rPr lang="es-ES_tradnl" sz="1400" dirty="0" smtClean="0"/>
              <a:t>: lista de parámetros definidos en </a:t>
            </a:r>
            <a:r>
              <a:rPr lang="es-ES_tradnl" sz="1400" i="1" dirty="0" err="1" smtClean="0"/>
              <a:t>Settings</a:t>
            </a:r>
            <a:r>
              <a:rPr lang="es-ES_tradnl" sz="1400" i="1" dirty="0" smtClean="0"/>
              <a:t> – </a:t>
            </a:r>
            <a:r>
              <a:rPr lang="es-ES_tradnl" sz="1400" i="1" dirty="0" err="1" smtClean="0"/>
              <a:t>Configuration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Map</a:t>
            </a:r>
            <a:r>
              <a:rPr lang="es-ES_tradnl" sz="1400" i="1" dirty="0"/>
              <a:t> </a:t>
            </a:r>
            <a:r>
              <a:rPr lang="es-ES_tradnl" sz="1400" dirty="0" smtClean="0"/>
              <a:t>del UI (se cargan al arrancar el servidor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err="1" smtClean="0"/>
              <a:t>extension.properties</a:t>
            </a:r>
            <a:r>
              <a:rPr lang="es-ES_tradnl" sz="1400" i="1" dirty="0" smtClean="0"/>
              <a:t>:  </a:t>
            </a:r>
            <a:r>
              <a:rPr lang="es-ES_tradnl" sz="1400" dirty="0" smtClean="0"/>
              <a:t>listado de extensiones instaladas y estado de las mismas.</a:t>
            </a:r>
          </a:p>
          <a:p>
            <a:pPr lvl="1" latinLnBrk="0"/>
            <a:r>
              <a:rPr lang="es-ES_tradnl" sz="1400" i="1" dirty="0" err="1" smtClean="0"/>
              <a:t>keystore.jks</a:t>
            </a:r>
            <a:r>
              <a:rPr lang="es-ES_tradnl" sz="1400" i="1" dirty="0" smtClean="0"/>
              <a:t>: </a:t>
            </a:r>
            <a:r>
              <a:rPr lang="es-ES_tradnl" sz="1400" dirty="0" err="1" smtClean="0"/>
              <a:t>keystore</a:t>
            </a:r>
            <a:r>
              <a:rPr lang="es-ES_tradnl" sz="1400" dirty="0" smtClean="0"/>
              <a:t> generado para esta instancia (</a:t>
            </a:r>
            <a:r>
              <a:rPr lang="es-ES_tradnl" sz="1400" dirty="0" err="1" smtClean="0"/>
              <a:t>autofirmado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server.id: </a:t>
            </a:r>
            <a:r>
              <a:rPr lang="es-ES_tradnl" sz="1400" dirty="0" smtClean="0"/>
              <a:t>cadena que identifica al servidor (muy útil en </a:t>
            </a:r>
            <a:r>
              <a:rPr lang="es-ES_tradnl" sz="1400" dirty="0" err="1" smtClean="0"/>
              <a:t>clustering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/</a:t>
            </a:r>
            <a:r>
              <a:rPr lang="es-ES_tradnl" sz="1400" i="1" dirty="0" err="1" smtClean="0"/>
              <a:t>temp</a:t>
            </a:r>
            <a:r>
              <a:rPr lang="es-ES_tradnl" sz="1400" i="1" dirty="0" smtClean="0"/>
              <a:t>: </a:t>
            </a:r>
            <a:r>
              <a:rPr lang="es-ES_tradnl" sz="1400" dirty="0" smtClean="0"/>
              <a:t>directorio temporal para el servidor web embebido.</a:t>
            </a:r>
            <a:endParaRPr lang="es-ES_tradnl" sz="1400" dirty="0"/>
          </a:p>
          <a:p>
            <a:pPr latinLnBrk="0"/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862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Información sobre los certificados usados por Mirth Connect: 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i="1" dirty="0" err="1" smtClean="0"/>
              <a:t>appdata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 : </a:t>
            </a:r>
            <a:r>
              <a:rPr lang="es-ES" sz="1400" dirty="0"/>
              <a:t>fichero </a:t>
            </a:r>
            <a:r>
              <a:rPr lang="es-ES" sz="1400" dirty="0" smtClean="0"/>
              <a:t>JCEKS generado en el primer arranque de Mirth Connect que almacena las claves pública, privada y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local.</a:t>
            </a:r>
          </a:p>
          <a:p>
            <a:pPr latinLnBrk="0"/>
            <a:r>
              <a:rPr lang="es-ES" sz="1400" dirty="0" smtClean="0"/>
              <a:t>La información del certificado es utilizada para encriptar las comunicaciones tanto del Web Server, como del API, datos de mensajes, </a:t>
            </a:r>
            <a:r>
              <a:rPr lang="es-ES" sz="1400" dirty="0" err="1" smtClean="0"/>
              <a:t>exports</a:t>
            </a:r>
            <a:r>
              <a:rPr lang="es-ES" sz="1400" dirty="0" smtClean="0"/>
              <a:t>, etc…</a:t>
            </a:r>
          </a:p>
          <a:p>
            <a:pPr latinLnBrk="0"/>
            <a:r>
              <a:rPr lang="es-ES" sz="1400" i="1" dirty="0" err="1"/>
              <a:t>c</a:t>
            </a:r>
            <a:r>
              <a:rPr lang="es-ES" sz="1400" i="1" dirty="0" err="1" smtClean="0"/>
              <a:t>onf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mirth.properties</a:t>
            </a:r>
            <a:r>
              <a:rPr lang="es-ES" sz="1400" dirty="0" smtClean="0"/>
              <a:t> : las claves </a:t>
            </a:r>
            <a:r>
              <a:rPr lang="es-ES" sz="1400" dirty="0"/>
              <a:t>que comienzan por “</a:t>
            </a:r>
            <a:r>
              <a:rPr lang="es-ES" sz="1400" dirty="0" err="1" smtClean="0"/>
              <a:t>keystore</a:t>
            </a:r>
            <a:r>
              <a:rPr lang="es-ES" sz="1400" dirty="0" smtClean="0"/>
              <a:t>” permiten configurar la localización del certificado, claves, tipo de fichero, etc…</a:t>
            </a:r>
          </a:p>
          <a:p>
            <a:pPr latinLnBrk="0"/>
            <a:r>
              <a:rPr lang="es-ES" sz="1400" dirty="0" smtClean="0"/>
              <a:t>Al ser un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</a:t>
            </a:r>
            <a:r>
              <a:rPr lang="es-ES" sz="1400" u="sng" dirty="0" smtClean="0"/>
              <a:t>es recomendable sustituirlo por uno firmado por una Autoridad de Certificación (CA)</a:t>
            </a:r>
            <a:r>
              <a:rPr lang="es-ES" sz="1400" dirty="0" smtClean="0"/>
              <a:t> válido en el entorno donde se use Mirth; sino, los accesos desde un navegador web a Mirth Connect o aplicaciones cliente al API podrían tener problemas de conectividad y alertas de seguridad.</a:t>
            </a:r>
          </a:p>
          <a:p>
            <a:pPr latinLnBrk="0"/>
            <a:r>
              <a:rPr lang="es-ES" sz="1400" dirty="0" smtClean="0"/>
              <a:t>Un método para hacer esto es el siguiente:</a:t>
            </a:r>
          </a:p>
          <a:p>
            <a:pPr lvl="1" latinLnBrk="0"/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de </a:t>
            </a:r>
            <a:r>
              <a:rPr lang="en-US" sz="1400" dirty="0" err="1"/>
              <a:t>seguridad</a:t>
            </a:r>
            <a:r>
              <a:rPr lang="en-US" sz="1400" dirty="0"/>
              <a:t> del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original </a:t>
            </a:r>
            <a:r>
              <a:rPr lang="es-ES" sz="1400" i="1" dirty="0" err="1" smtClean="0"/>
              <a:t>keystore.jks</a:t>
            </a:r>
            <a:r>
              <a:rPr lang="es-ES" sz="1400" i="1" dirty="0" smtClean="0"/>
              <a:t>.</a:t>
            </a:r>
            <a:endParaRPr lang="es-ES" sz="1400" dirty="0" smtClean="0"/>
          </a:p>
          <a:p>
            <a:pPr lvl="1" latinLnBrk="0"/>
            <a:r>
              <a:rPr lang="en-US" sz="1400" dirty="0" err="1" smtClean="0"/>
              <a:t>Tener</a:t>
            </a:r>
            <a:r>
              <a:rPr lang="en-US" sz="1400" dirty="0" smtClean="0"/>
              <a:t> </a:t>
            </a:r>
            <a:r>
              <a:rPr lang="en-US" sz="1400" dirty="0" err="1" smtClean="0"/>
              <a:t>preparado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juego</a:t>
            </a:r>
            <a:r>
              <a:rPr lang="en-US" sz="1400" dirty="0" smtClean="0"/>
              <a:t> de claves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PKCS#12.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directorio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reside 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, ejecutar este comando (sustituyendo las partes en cursiva por los datos apropiados):</a:t>
            </a:r>
          </a:p>
          <a:p>
            <a:pPr lvl="2" latinLnBrk="0"/>
            <a:r>
              <a:rPr lang="es-ES" sz="1000" dirty="0" err="1"/>
              <a:t>k</a:t>
            </a:r>
            <a:r>
              <a:rPr lang="es-ES" sz="1000" dirty="0" err="1" smtClean="0"/>
              <a:t>eytool</a:t>
            </a:r>
            <a:r>
              <a:rPr lang="es-ES" sz="1000" dirty="0" smtClean="0"/>
              <a:t> –</a:t>
            </a:r>
            <a:r>
              <a:rPr lang="es-ES" sz="1000" dirty="0" err="1" smtClean="0"/>
              <a:t>importkeystore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srckeystore</a:t>
            </a:r>
            <a:r>
              <a:rPr lang="es-ES" sz="1000" dirty="0" smtClean="0"/>
              <a:t> </a:t>
            </a:r>
            <a:r>
              <a:rPr lang="es-ES" sz="1000" i="1" dirty="0" smtClean="0"/>
              <a:t>myservercert.p12</a:t>
            </a:r>
            <a:r>
              <a:rPr lang="es-ES" sz="1000" dirty="0" smtClean="0"/>
              <a:t> –</a:t>
            </a:r>
            <a:r>
              <a:rPr lang="es-ES" sz="1000" dirty="0" err="1" smtClean="0"/>
              <a:t>srcstoretype</a:t>
            </a:r>
            <a:r>
              <a:rPr lang="es-ES" sz="1000" dirty="0" smtClean="0"/>
              <a:t> PKCS12 –</a:t>
            </a:r>
            <a:r>
              <a:rPr lang="es-ES" sz="1000" dirty="0" err="1" smtClean="0"/>
              <a:t>srcstorepass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mystorepass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mykeypass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srcalias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myalias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destkeystore</a:t>
            </a:r>
            <a:r>
              <a:rPr lang="es-ES" sz="1000" dirty="0" smtClean="0"/>
              <a:t> </a:t>
            </a:r>
            <a:r>
              <a:rPr lang="es-ES" sz="1000" dirty="0" err="1" smtClean="0"/>
              <a:t>keystore.jks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deststoretype</a:t>
            </a:r>
            <a:r>
              <a:rPr lang="es-ES" sz="1000" dirty="0" smtClean="0"/>
              <a:t> JCEKS –</a:t>
            </a:r>
            <a:r>
              <a:rPr lang="es-ES" sz="1000" dirty="0" err="1" smtClean="0"/>
              <a:t>deststorepass</a:t>
            </a:r>
            <a:r>
              <a:rPr lang="es-ES" sz="1000" dirty="0" smtClean="0"/>
              <a:t> 81uWxplDtB –</a:t>
            </a:r>
            <a:r>
              <a:rPr lang="es-ES" sz="1000" dirty="0" err="1" smtClean="0"/>
              <a:t>destkeypass</a:t>
            </a:r>
            <a:r>
              <a:rPr lang="es-ES" sz="1000" dirty="0" smtClean="0"/>
              <a:t> </a:t>
            </a:r>
            <a:r>
              <a:rPr lang="es-ES" sz="1000" dirty="0"/>
              <a:t>81uWxplDtB </a:t>
            </a:r>
            <a:r>
              <a:rPr lang="es-ES" sz="1000" dirty="0" smtClean="0"/>
              <a:t> -</a:t>
            </a:r>
            <a:r>
              <a:rPr lang="es-ES" sz="1000" dirty="0" err="1" smtClean="0"/>
              <a:t>destalias</a:t>
            </a:r>
            <a:r>
              <a:rPr lang="es-ES" sz="1000" dirty="0" smtClean="0"/>
              <a:t> </a:t>
            </a:r>
            <a:r>
              <a:rPr lang="es-ES" sz="1000" dirty="0" err="1" smtClean="0"/>
              <a:t>mirthconnect</a:t>
            </a:r>
            <a:endParaRPr lang="es-ES" sz="1000" dirty="0" smtClean="0"/>
          </a:p>
          <a:p>
            <a:pPr lvl="1" latinLnBrk="0"/>
            <a:r>
              <a:rPr lang="es-ES" sz="1400" dirty="0" smtClean="0"/>
              <a:t>Reiniciar el servidor Mirth Connect.</a:t>
            </a:r>
          </a:p>
          <a:p>
            <a:pPr latinLnBrk="0"/>
            <a:r>
              <a:rPr lang="es-ES" sz="1400" dirty="0"/>
              <a:t>Otro método: </a:t>
            </a:r>
            <a:r>
              <a:rPr lang="es-ES" sz="1400" dirty="0">
                <a:hlinkClick r:id="rId3"/>
              </a:rPr>
              <a:t>https://www.youtube.com/watch?v=JveEJuz0dPc</a:t>
            </a:r>
            <a:r>
              <a:rPr lang="es-ES" sz="1400" dirty="0"/>
              <a:t> </a:t>
            </a:r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9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 FHIR EN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4.2 Conectores </a:t>
            </a:r>
            <a:r>
              <a:rPr lang="es-ES" sz="1400" dirty="0" smtClean="0"/>
              <a:t>FHIR.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4.3 Instalación y </a:t>
            </a:r>
            <a:r>
              <a:rPr lang="es-ES" sz="1400" dirty="0" smtClean="0"/>
              <a:t>configuración.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 CASOS </a:t>
            </a:r>
            <a:r>
              <a:rPr lang="es-ES" sz="1400" dirty="0" smtClean="0"/>
              <a:t>PRÁCTICOS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 </a:t>
            </a:r>
            <a:r>
              <a:rPr lang="es-ES" sz="1400" dirty="0" smtClean="0"/>
              <a:t>Configuración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5.1.1 Pruebas de </a:t>
            </a:r>
            <a:r>
              <a:rPr lang="es-ES" sz="1400" dirty="0" smtClean="0"/>
              <a:t>carga.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5.1.2 </a:t>
            </a:r>
            <a:r>
              <a:rPr lang="es-ES" sz="1400" dirty="0" smtClean="0"/>
              <a:t>Automatismos.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5.1.3 </a:t>
            </a:r>
            <a:r>
              <a:rPr lang="es-ES" sz="1400" dirty="0" smtClean="0"/>
              <a:t>Errores.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5.1.4 </a:t>
            </a:r>
            <a:r>
              <a:rPr lang="es-ES" sz="1400" dirty="0" smtClean="0"/>
              <a:t>Serialización.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5.1.5 </a:t>
            </a:r>
            <a:r>
              <a:rPr lang="es-ES" sz="1400" dirty="0" smtClean="0"/>
              <a:t>Persistencia.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 Ejemplos de </a:t>
            </a:r>
            <a:r>
              <a:rPr lang="es-ES" sz="1400" dirty="0" smtClean="0"/>
              <a:t>integraciones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5.2.1 </a:t>
            </a:r>
            <a:r>
              <a:rPr lang="es-ES" sz="1400" dirty="0" smtClean="0"/>
              <a:t>LAB.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5.2.2 RX (DICOM</a:t>
            </a:r>
            <a:r>
              <a:rPr lang="es-ES" sz="1400" dirty="0" smtClean="0"/>
              <a:t>).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5.2.3 PDF – </a:t>
            </a:r>
            <a:r>
              <a:rPr lang="es-ES" sz="1400" dirty="0" smtClean="0"/>
              <a:t>Base64.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5.2.4 </a:t>
            </a:r>
            <a:r>
              <a:rPr lang="es-ES" sz="1400" dirty="0" smtClean="0"/>
              <a:t>ITC.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_tradnl" sz="1400" b="1" dirty="0" err="1" smtClean="0"/>
              <a:t>Clustering</a:t>
            </a:r>
            <a:r>
              <a:rPr lang="es-ES_tradnl" sz="1400" b="1" dirty="0" smtClean="0"/>
              <a:t> en </a:t>
            </a:r>
            <a:r>
              <a:rPr lang="es-ES_tradnl" sz="1400" b="1" dirty="0" err="1" smtClean="0"/>
              <a:t>Mirth</a:t>
            </a:r>
            <a:r>
              <a:rPr lang="es-ES_tradnl" sz="1400" b="1" dirty="0" smtClean="0"/>
              <a:t> </a:t>
            </a:r>
            <a:r>
              <a:rPr lang="es-ES_tradnl" sz="1400" b="1" dirty="0" err="1" smtClean="0"/>
              <a:t>Connect</a:t>
            </a:r>
            <a:r>
              <a:rPr lang="es-ES_tradnl" sz="1400" b="1" dirty="0"/>
              <a:t>.</a:t>
            </a:r>
            <a:endParaRPr lang="es-ES_tradnl" sz="1400" b="1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marL="0" lvl="0" indent="0" algn="ctr" latinLnBrk="0"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s-ES_tradnl" sz="1400" dirty="0" smtClean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r>
              <a:rPr lang="es-ES_tradnl" sz="1400" dirty="0" smtClean="0"/>
              <a:t>Ejercicio: </a:t>
            </a:r>
            <a:r>
              <a:rPr lang="es-ES_tradnl" sz="1400" i="1" dirty="0" smtClean="0"/>
              <a:t>Creación </a:t>
            </a:r>
            <a:r>
              <a:rPr lang="es-ES_tradnl" sz="1400" i="1" dirty="0"/>
              <a:t>de una </a:t>
            </a:r>
            <a:r>
              <a:rPr lang="es-ES_tradnl" sz="1400" i="1" dirty="0" err="1"/>
              <a:t>cluster</a:t>
            </a:r>
            <a:r>
              <a:rPr lang="es-ES_tradnl" sz="1400" i="1" dirty="0"/>
              <a:t> de alto rendimiento usando </a:t>
            </a:r>
            <a:r>
              <a:rPr lang="es-ES_tradnl" sz="1400" i="1" dirty="0" err="1"/>
              <a:t>haproxy</a:t>
            </a:r>
            <a:r>
              <a:rPr lang="es-ES_tradnl" sz="1400" i="1" dirty="0"/>
              <a:t>.</a:t>
            </a:r>
            <a:endParaRPr lang="es-ES" sz="1400" i="1" dirty="0"/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54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1.2.2 </a:t>
            </a:r>
            <a:r>
              <a:rPr lang="en-US" sz="1400" b="1" dirty="0" err="1"/>
              <a:t>Creación</a:t>
            </a:r>
            <a:r>
              <a:rPr lang="en-US" sz="1400" b="1" dirty="0"/>
              <a:t>/</a:t>
            </a:r>
            <a:r>
              <a:rPr lang="en-US" sz="1400" b="1" dirty="0" err="1"/>
              <a:t>Modificación</a:t>
            </a:r>
            <a:r>
              <a:rPr lang="en-US" sz="1400" b="1" dirty="0"/>
              <a:t> plugins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de Mirth Connect </a:t>
            </a:r>
            <a:r>
              <a:rPr lang="en-US" sz="1400" dirty="0" err="1" smtClean="0"/>
              <a:t>desarrollando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un </a:t>
            </a:r>
            <a:r>
              <a:rPr lang="en-US" sz="1400" dirty="0" err="1" smtClean="0"/>
              <a:t>curso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sí</a:t>
            </a:r>
            <a:r>
              <a:rPr lang="en-US" sz="1400" dirty="0" smtClean="0"/>
              <a:t> </a:t>
            </a:r>
            <a:r>
              <a:rPr lang="en-US" sz="1400" dirty="0" err="1" smtClean="0"/>
              <a:t>mismo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Como </a:t>
            </a:r>
            <a:r>
              <a:rPr lang="en-US" sz="1400" dirty="0" err="1" smtClean="0"/>
              <a:t>primeros</a:t>
            </a:r>
            <a:r>
              <a:rPr lang="en-US" sz="1400" dirty="0" smtClean="0"/>
              <a:t> </a:t>
            </a:r>
            <a:r>
              <a:rPr lang="en-US" sz="1400" dirty="0" err="1" smtClean="0"/>
              <a:t>pasos</a:t>
            </a:r>
            <a:r>
              <a:rPr lang="en-US" sz="1400" dirty="0" smtClean="0"/>
              <a:t>, </a:t>
            </a:r>
            <a:r>
              <a:rPr lang="en-US" sz="1400" dirty="0" err="1" smtClean="0"/>
              <a:t>recomendamos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 y </a:t>
            </a:r>
            <a:r>
              <a:rPr lang="en-US" sz="1400" dirty="0" err="1" smtClean="0"/>
              <a:t>seguir</a:t>
            </a:r>
            <a:r>
              <a:rPr lang="en-US" sz="1400" dirty="0" smtClean="0"/>
              <a:t> </a:t>
            </a:r>
            <a:r>
              <a:rPr lang="en-US" sz="1400" dirty="0" err="1" smtClean="0"/>
              <a:t>estas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referencias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con Eclipse: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www.mirthcorp.com/community/wiki/display/mirth/Developing+Mirth+Connect+in+Eclipse</a:t>
            </a:r>
            <a:endParaRPr lang="en-US" sz="1400" dirty="0" smtClean="0"/>
          </a:p>
          <a:p>
            <a:pPr latinLnBrk="0"/>
            <a:r>
              <a:rPr lang="en-US" sz="1400" dirty="0" err="1"/>
              <a:t>Configuración</a:t>
            </a:r>
            <a:r>
              <a:rPr lang="en-US" sz="1400" dirty="0"/>
              <a:t> del </a:t>
            </a:r>
            <a:r>
              <a:rPr lang="en-US" sz="1400" dirty="0" err="1"/>
              <a:t>entorno</a:t>
            </a:r>
            <a:r>
              <a:rPr lang="en-US" sz="1400" dirty="0"/>
              <a:t> de </a:t>
            </a:r>
            <a:r>
              <a:rPr lang="en-US" sz="1400" dirty="0" err="1"/>
              <a:t>desarrollo</a:t>
            </a:r>
            <a:r>
              <a:rPr lang="en-US" sz="1400" dirty="0"/>
              <a:t> con </a:t>
            </a:r>
            <a:r>
              <a:rPr lang="en-US" sz="1400" dirty="0" err="1" smtClean="0"/>
              <a:t>Intellij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gurun.blogspot.ch/2013/03/mirth-connect-development-environment.html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smtClean="0"/>
              <a:t>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“Unofficial </a:t>
            </a:r>
            <a:r>
              <a:rPr lang="en-US" sz="1400" dirty="0"/>
              <a:t>Mirth Connect v3.5 Developer's </a:t>
            </a:r>
            <a:r>
              <a:rPr lang="en-US" sz="1400" dirty="0" smtClean="0"/>
              <a:t>Guide” </a:t>
            </a:r>
            <a:r>
              <a:rPr lang="en-US" sz="1400" dirty="0" err="1" smtClean="0"/>
              <a:t>contiene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extra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temas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http://mirthconnect.shamilpublishing.com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 smtClean="0"/>
              <a:t> 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líneas</a:t>
            </a:r>
            <a:r>
              <a:rPr lang="en-US" sz="1400" dirty="0" smtClean="0"/>
              <a:t> </a:t>
            </a:r>
            <a:r>
              <a:rPr lang="en-US" sz="1400" dirty="0" err="1" smtClean="0"/>
              <a:t>generales</a:t>
            </a:r>
            <a:r>
              <a:rPr lang="en-US" sz="1400" dirty="0" smtClean="0"/>
              <a:t>, se </a:t>
            </a:r>
            <a:r>
              <a:rPr lang="en-US" sz="1400" dirty="0" err="1" smtClean="0"/>
              <a:t>aconseja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NO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que </a:t>
            </a:r>
            <a:r>
              <a:rPr lang="en-US" sz="1400" dirty="0" err="1" smtClean="0"/>
              <a:t>deriven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Mirth Connect. A </a:t>
            </a:r>
            <a:r>
              <a:rPr lang="en-US" sz="1400" dirty="0" err="1" smtClean="0"/>
              <a:t>partir</a:t>
            </a:r>
            <a:r>
              <a:rPr lang="en-US" sz="1400" dirty="0" smtClean="0"/>
              <a:t> del fork, el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caerá</a:t>
            </a:r>
            <a:r>
              <a:rPr lang="en-US" sz="1400" dirty="0" smtClean="0"/>
              <a:t> </a:t>
            </a:r>
            <a:r>
              <a:rPr lang="en-US" sz="1400" dirty="0" err="1" smtClean="0"/>
              <a:t>exclusivamente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equipo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y no </a:t>
            </a:r>
            <a:r>
              <a:rPr lang="en-US" sz="1400" dirty="0" err="1" smtClean="0"/>
              <a:t>podrán</a:t>
            </a:r>
            <a:r>
              <a:rPr lang="en-US" sz="1400" dirty="0" smtClean="0"/>
              <a:t> </a:t>
            </a:r>
            <a:r>
              <a:rPr lang="en-US" sz="1400" dirty="0" err="1" smtClean="0"/>
              <a:t>asimilar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</a:t>
            </a:r>
            <a:r>
              <a:rPr lang="en-US" sz="1400" dirty="0" err="1"/>
              <a:t>fácil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smtClean="0"/>
              <a:t>la </a:t>
            </a:r>
            <a:r>
              <a:rPr lang="en-US" sz="1400" dirty="0" err="1" smtClean="0"/>
              <a:t>rama</a:t>
            </a:r>
            <a:r>
              <a:rPr lang="en-US" sz="1400" dirty="0" smtClean="0"/>
              <a:t> </a:t>
            </a:r>
            <a:r>
              <a:rPr lang="en-US" sz="1400" dirty="0" err="1" smtClean="0"/>
              <a:t>resultante</a:t>
            </a:r>
            <a:r>
              <a:rPr lang="en-US" sz="1400" dirty="0" smtClean="0"/>
              <a:t> las </a:t>
            </a:r>
            <a:r>
              <a:rPr lang="en-US" sz="1400" dirty="0" err="1" smtClean="0"/>
              <a:t>correcciones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nuevas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que la </a:t>
            </a:r>
            <a:r>
              <a:rPr lang="en-US" sz="1400" dirty="0" err="1" smtClean="0"/>
              <a:t>comunidad</a:t>
            </a:r>
            <a:r>
              <a:rPr lang="en-US" sz="1400" dirty="0" smtClean="0"/>
              <a:t>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públicas</a:t>
            </a:r>
            <a:r>
              <a:rPr lang="en-US" sz="1400" dirty="0" smtClean="0"/>
              <a:t> </a:t>
            </a:r>
            <a:r>
              <a:rPr lang="en-US" sz="1400" dirty="0" err="1" smtClean="0"/>
              <a:t>periódicamente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Respetar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lo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la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, interfaces, </a:t>
            </a:r>
            <a:r>
              <a:rPr lang="en-US" sz="1400" dirty="0" err="1" smtClean="0"/>
              <a:t>estilo</a:t>
            </a:r>
            <a:r>
              <a:rPr lang="en-US" sz="1400" dirty="0" smtClean="0"/>
              <a:t> y </a:t>
            </a:r>
            <a:r>
              <a:rPr lang="en-US" sz="1400" dirty="0" err="1" smtClean="0"/>
              <a:t>diseño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open source de Mirth Connect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 y </a:t>
            </a:r>
            <a:r>
              <a:rPr lang="en-US" sz="1400" dirty="0" err="1" smtClean="0"/>
              <a:t>empaquetarlos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distribuirlos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instancias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. </a:t>
            </a:r>
            <a:r>
              <a:rPr lang="en-US" sz="1400" dirty="0" err="1" smtClean="0"/>
              <a:t>Mejora</a:t>
            </a:r>
            <a:r>
              <a:rPr lang="en-US" sz="1400" dirty="0" smtClean="0"/>
              <a:t> la </a:t>
            </a:r>
            <a:r>
              <a:rPr lang="en-US" sz="1400" dirty="0" err="1" smtClean="0"/>
              <a:t>mantenibilidad</a:t>
            </a:r>
            <a:r>
              <a:rPr lang="en-US" sz="1400" dirty="0" smtClean="0"/>
              <a:t> y </a:t>
            </a:r>
            <a:r>
              <a:rPr lang="en-US" sz="1400" dirty="0" err="1" smtClean="0"/>
              <a:t>prolonga</a:t>
            </a:r>
            <a:r>
              <a:rPr lang="en-US" sz="1400" dirty="0" smtClean="0"/>
              <a:t> la </a:t>
            </a:r>
            <a:r>
              <a:rPr lang="en-US" sz="1400" dirty="0" err="1" smtClean="0"/>
              <a:t>vida</a:t>
            </a:r>
            <a:r>
              <a:rPr lang="en-US" sz="1400" dirty="0" smtClean="0"/>
              <a:t> de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 smtClean="0"/>
              <a:t>1.2.3 </a:t>
            </a:r>
            <a:r>
              <a:rPr lang="es-ES" sz="1400" b="1" dirty="0"/>
              <a:t>Actualización versiones de librerías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	</a:t>
            </a: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s-ES_tradnl" sz="1400" dirty="0" smtClean="0"/>
              <a:t>Ejercicio:</a:t>
            </a:r>
            <a:r>
              <a:rPr lang="en-US" sz="1400" i="1" dirty="0" err="1" smtClean="0"/>
              <a:t>Actualización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librería</a:t>
            </a:r>
            <a:r>
              <a:rPr lang="en-US" sz="1400" i="1" dirty="0" smtClean="0"/>
              <a:t> HAPI v2.3 </a:t>
            </a:r>
            <a:r>
              <a:rPr lang="en-US" sz="1400" i="1" dirty="0" err="1" smtClean="0"/>
              <a:t>en</a:t>
            </a:r>
            <a:r>
              <a:rPr lang="en-US" sz="1400" i="1" dirty="0" smtClean="0"/>
              <a:t> Mirth Connect 3.5.1.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68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1.2.4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/>
              <a:t>prácticas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búsquedas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almacenar</a:t>
            </a:r>
            <a:r>
              <a:rPr lang="en-US" sz="1400" dirty="0"/>
              <a:t>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mensajes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</a:t>
            </a:r>
            <a:r>
              <a:rPr lang="en-US" sz="1400" dirty="0" err="1"/>
              <a:t>facilitan</a:t>
            </a:r>
            <a:r>
              <a:rPr lang="en-US" sz="1400" dirty="0"/>
              <a:t> la </a:t>
            </a:r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; </a:t>
            </a:r>
            <a:r>
              <a:rPr lang="en-US" sz="1400" dirty="0" err="1" smtClean="0"/>
              <a:t>menos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almacenados</a:t>
            </a:r>
            <a:r>
              <a:rPr lang="en-US" sz="1400" dirty="0" smtClean="0"/>
              <a:t> </a:t>
            </a:r>
            <a:r>
              <a:rPr lang="en-US" sz="1400" dirty="0" err="1" smtClean="0"/>
              <a:t>implica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rendimiento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buscar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mucho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rápida</a:t>
            </a:r>
            <a:r>
              <a:rPr lang="en-US" sz="1400" dirty="0"/>
              <a:t>, dado que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se </a:t>
            </a:r>
            <a:r>
              <a:rPr lang="en-US" sz="1400" dirty="0" err="1"/>
              <a:t>indexan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bbdd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 err="1"/>
              <a:t>Incrementar</a:t>
            </a:r>
            <a:r>
              <a:rPr lang="en-US" sz="1400" dirty="0"/>
              <a:t> </a:t>
            </a:r>
            <a:r>
              <a:rPr lang="en-US" sz="1400" dirty="0" smtClean="0"/>
              <a:t>JVM Heap Size (-</a:t>
            </a:r>
            <a:r>
              <a:rPr lang="en-US" sz="1400" dirty="0" err="1" smtClean="0"/>
              <a:t>Xms</a:t>
            </a:r>
            <a:r>
              <a:rPr lang="en-US" sz="1400" dirty="0" smtClean="0"/>
              <a:t>/-</a:t>
            </a:r>
            <a:r>
              <a:rPr lang="en-US" sz="1400" dirty="0" err="1" smtClean="0"/>
              <a:t>Xmx</a:t>
            </a:r>
            <a:r>
              <a:rPr lang="en-US" sz="1400" dirty="0" smtClean="0"/>
              <a:t>)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</a:t>
            </a:r>
            <a:r>
              <a:rPr lang="en-US" sz="1400" dirty="0" smtClean="0"/>
              <a:t> a la </a:t>
            </a:r>
            <a:r>
              <a:rPr lang="en-US" sz="1400" dirty="0" err="1" smtClean="0"/>
              <a:t>cantidad</a:t>
            </a:r>
            <a:r>
              <a:rPr lang="en-US" sz="1400" dirty="0" smtClean="0"/>
              <a:t> de  RAM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módulo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Mirth Connect Administrator, </a:t>
            </a:r>
            <a:r>
              <a:rPr lang="en-US" sz="1400" dirty="0" err="1" smtClean="0"/>
              <a:t>pero</a:t>
            </a:r>
            <a:r>
              <a:rPr lang="en-US" sz="1400" dirty="0" smtClean="0"/>
              <a:t> con </a:t>
            </a:r>
            <a:r>
              <a:rPr lang="en-US" sz="1400" dirty="0" err="1" smtClean="0"/>
              <a:t>cuidado</a:t>
            </a:r>
            <a:r>
              <a:rPr lang="en-US" sz="1400" dirty="0" smtClean="0"/>
              <a:t> de no </a:t>
            </a:r>
            <a:r>
              <a:rPr lang="en-US" sz="1400" dirty="0" err="1" smtClean="0"/>
              <a:t>excederse</a:t>
            </a:r>
            <a:r>
              <a:rPr lang="en-US" sz="1400" dirty="0" smtClean="0"/>
              <a:t> </a:t>
            </a:r>
            <a:r>
              <a:rPr lang="en-US" sz="1400" dirty="0" err="1" smtClean="0"/>
              <a:t>demasiado</a:t>
            </a:r>
            <a:r>
              <a:rPr lang="en-US" sz="1400" dirty="0" smtClean="0"/>
              <a:t> o no </a:t>
            </a:r>
            <a:r>
              <a:rPr lang="en-US" sz="1400" dirty="0" err="1" smtClean="0"/>
              <a:t>arrancará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Cifrado</a:t>
            </a:r>
            <a:r>
              <a:rPr lang="en-US" sz="1400" dirty="0" smtClean="0"/>
              <a:t>;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al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</a:t>
            </a:r>
            <a:r>
              <a:rPr lang="en-US" sz="1400" dirty="0" err="1" smtClean="0"/>
              <a:t>mirth.properties</a:t>
            </a:r>
            <a:r>
              <a:rPr lang="en-US" sz="1400" dirty="0" smtClean="0"/>
              <a:t> (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):</a:t>
            </a:r>
          </a:p>
          <a:p>
            <a:pPr lvl="2" latinLnBrk="0"/>
            <a:r>
              <a:rPr lang="en-US" sz="1200" dirty="0" err="1" smtClean="0"/>
              <a:t>encryption.properties</a:t>
            </a:r>
            <a:r>
              <a:rPr lang="en-US" sz="1200" dirty="0" smtClean="0"/>
              <a:t> = 1</a:t>
            </a:r>
          </a:p>
          <a:p>
            <a:pPr lvl="2" latinLnBrk="0"/>
            <a:r>
              <a:rPr lang="en-US" sz="1200" dirty="0" err="1"/>
              <a:t>encryption.algorithm</a:t>
            </a:r>
            <a:r>
              <a:rPr lang="en-US" sz="1200" dirty="0"/>
              <a:t> = </a:t>
            </a:r>
            <a:r>
              <a:rPr lang="en-US" sz="1200" dirty="0" smtClean="0"/>
              <a:t>AES</a:t>
            </a:r>
          </a:p>
          <a:p>
            <a:pPr lvl="2" latinLnBrk="0"/>
            <a:r>
              <a:rPr lang="en-US" sz="1200" dirty="0" err="1"/>
              <a:t>encryption.keylength</a:t>
            </a:r>
            <a:r>
              <a:rPr lang="en-US" sz="1200" dirty="0"/>
              <a:t> = 128</a:t>
            </a:r>
            <a:endParaRPr lang="en-US" sz="1200" dirty="0" smtClean="0"/>
          </a:p>
          <a:p>
            <a:pPr lvl="2" latinLnBrk="0"/>
            <a:r>
              <a:rPr lang="en-US" sz="1200" dirty="0" err="1"/>
              <a:t>digest.algorithm</a:t>
            </a:r>
            <a:r>
              <a:rPr lang="en-US" sz="1200" dirty="0"/>
              <a:t> = </a:t>
            </a:r>
            <a:r>
              <a:rPr lang="en-US" sz="1200" dirty="0" smtClean="0"/>
              <a:t>SHA25</a:t>
            </a:r>
          </a:p>
          <a:p>
            <a:pPr lvl="2" latinLnBrk="0"/>
            <a:r>
              <a:rPr lang="en-US" sz="1200" dirty="0" err="1"/>
              <a:t>security.provider</a:t>
            </a:r>
            <a:r>
              <a:rPr lang="en-US" sz="1200" dirty="0"/>
              <a:t> = </a:t>
            </a:r>
            <a:r>
              <a:rPr lang="en-US" sz="1200" dirty="0" err="1" smtClean="0"/>
              <a:t>org.bouncycastle.jce.provider.BouncyCastleProvider</a:t>
            </a:r>
            <a:endParaRPr lang="en-US" sz="1200" dirty="0" smtClean="0"/>
          </a:p>
          <a:p>
            <a:pPr lvl="1" latinLnBrk="0"/>
            <a:r>
              <a:rPr lang="en-US" sz="1400" dirty="0" smtClean="0"/>
              <a:t>Con </a:t>
            </a:r>
            <a:r>
              <a:rPr lang="en-US" sz="1400" dirty="0" err="1" smtClean="0"/>
              <a:t>ello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encriptar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200" dirty="0" err="1" smtClean="0"/>
              <a:t>database.password</a:t>
            </a:r>
            <a:endParaRPr lang="en-US" sz="1200" dirty="0"/>
          </a:p>
          <a:p>
            <a:pPr lvl="2" latinLnBrk="0"/>
            <a:r>
              <a:rPr lang="en-US" sz="1200" dirty="0" smtClean="0"/>
              <a:t>“Encrypt message content”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los</a:t>
            </a:r>
            <a:r>
              <a:rPr lang="en-US" sz="1200" dirty="0" smtClean="0"/>
              <a:t> </a:t>
            </a:r>
            <a:r>
              <a:rPr lang="en-US" sz="1200" dirty="0" err="1" smtClean="0"/>
              <a:t>canales</a:t>
            </a:r>
            <a:r>
              <a:rPr lang="en-US" sz="1200" dirty="0" smtClean="0"/>
              <a:t>.</a:t>
            </a:r>
          </a:p>
          <a:p>
            <a:pPr latinLnBrk="0"/>
            <a:r>
              <a:rPr lang="es-ES" sz="1400" dirty="0" smtClean="0"/>
              <a:t>Cambiar el certificado </a:t>
            </a:r>
            <a:r>
              <a:rPr lang="es-ES" sz="1400" dirty="0" err="1"/>
              <a:t>autofirmado</a:t>
            </a:r>
            <a:r>
              <a:rPr lang="es-ES" sz="1400" dirty="0"/>
              <a:t> </a:t>
            </a:r>
            <a:r>
              <a:rPr lang="es-ES" sz="1400" dirty="0" smtClean="0"/>
              <a:t>y sustituirlo </a:t>
            </a:r>
            <a:r>
              <a:rPr lang="es-ES" sz="1400" dirty="0"/>
              <a:t>por uno firmado por una Autoridad de Certificación (CA</a:t>
            </a:r>
            <a:r>
              <a:rPr lang="es-ES" sz="1400" dirty="0" smtClean="0"/>
              <a:t>) (local o pública).</a:t>
            </a:r>
          </a:p>
          <a:p>
            <a:pPr latinLnBrk="0"/>
            <a:r>
              <a:rPr lang="es-ES" sz="1400" dirty="0" err="1" smtClean="0"/>
              <a:t>Clustering</a:t>
            </a:r>
            <a:r>
              <a:rPr lang="es-ES" sz="1400" dirty="0" smtClean="0"/>
              <a:t> activo/pasivo con bases de datos replicadas siempre que sea posible (</a:t>
            </a:r>
            <a:r>
              <a:rPr lang="es-ES" sz="1400" dirty="0" err="1" smtClean="0"/>
              <a:t>haproxy</a:t>
            </a:r>
            <a:r>
              <a:rPr lang="es-ES" sz="1400" dirty="0" smtClean="0"/>
              <a:t> funciona muy bien tanto para el servidor Mirth como para el DBMS).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</a:t>
            </a:r>
            <a:r>
              <a:rPr lang="es-ES_tradnl" sz="2400" b="1" dirty="0" smtClean="0"/>
              <a:t>.1 Canales</a:t>
            </a:r>
            <a:endParaRPr lang="es-ES_tradnl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708920"/>
            <a:ext cx="7051330" cy="21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9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Canales: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err="1" smtClean="0"/>
              <a:t>Concepto</a:t>
            </a:r>
            <a:r>
              <a:rPr lang="en-US" sz="1400" b="1" dirty="0" smtClean="0"/>
              <a:t> de canal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Mirth Connect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Es</a:t>
            </a:r>
            <a:r>
              <a:rPr lang="en-US" sz="1400" dirty="0" smtClean="0"/>
              <a:t> el </a:t>
            </a:r>
            <a:r>
              <a:rPr lang="en-US" sz="1400" dirty="0" err="1" smtClean="0"/>
              <a:t>elemento</a:t>
            </a:r>
            <a:r>
              <a:rPr lang="en-US" sz="1400" dirty="0" smtClean="0"/>
              <a:t> principal de Mirth: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recibir</a:t>
            </a:r>
            <a:r>
              <a:rPr lang="en-US" sz="1400" dirty="0" smtClean="0"/>
              <a:t>, </a:t>
            </a:r>
            <a:r>
              <a:rPr lang="en-US" sz="1400" dirty="0" err="1" smtClean="0"/>
              <a:t>procesar</a:t>
            </a:r>
            <a:r>
              <a:rPr lang="en-US" sz="1400" dirty="0" smtClean="0"/>
              <a:t>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. 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de un canal son: </a:t>
            </a:r>
          </a:p>
          <a:p>
            <a:pPr lvl="1" latinLnBrk="0"/>
            <a:r>
              <a:rPr lang="en-US" sz="1400" i="1" dirty="0" err="1"/>
              <a:t>Conectores</a:t>
            </a:r>
            <a:r>
              <a:rPr lang="en-US" sz="1400" dirty="0"/>
              <a:t>: 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 smtClean="0"/>
              <a:t>comunicarse</a:t>
            </a:r>
            <a:r>
              <a:rPr lang="en-US" sz="1400" dirty="0" smtClean="0"/>
              <a:t> con </a:t>
            </a:r>
            <a:r>
              <a:rPr lang="en-US" sz="1400" dirty="0"/>
              <a:t>el </a:t>
            </a:r>
            <a:r>
              <a:rPr lang="en-US" sz="1400" dirty="0" err="1"/>
              <a:t>mundo</a:t>
            </a:r>
            <a:r>
              <a:rPr lang="en-US" sz="1400" dirty="0"/>
              <a:t> exterior</a:t>
            </a:r>
            <a:r>
              <a:rPr lang="en-US" sz="1400" dirty="0" smtClean="0"/>
              <a:t>. </a:t>
            </a:r>
            <a:r>
              <a:rPr lang="en-US" sz="1400" dirty="0" err="1" smtClean="0"/>
              <a:t>Existen</a:t>
            </a:r>
            <a:r>
              <a:rPr lang="en-US" sz="1400" dirty="0" smtClean="0"/>
              <a:t> 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permiten</a:t>
            </a:r>
            <a:r>
              <a:rPr lang="en-US" sz="1400" dirty="0" smtClean="0"/>
              <a:t> a Mirth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de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formas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i="1" dirty="0" err="1"/>
              <a:t>Filtros</a:t>
            </a:r>
            <a:r>
              <a:rPr lang="en-US" sz="1400" dirty="0"/>
              <a:t>: </a:t>
            </a:r>
            <a:r>
              <a:rPr lang="en-US" sz="1400" dirty="0" smtClean="0"/>
              <a:t>se </a:t>
            </a:r>
            <a:r>
              <a:rPr lang="en-US" sz="1400" dirty="0" err="1" smtClean="0"/>
              <a:t>ocupan</a:t>
            </a:r>
            <a:r>
              <a:rPr lang="en-US" sz="1400" dirty="0" smtClean="0"/>
              <a:t> de </a:t>
            </a:r>
            <a:r>
              <a:rPr lang="en-US" sz="1400" dirty="0" err="1" smtClean="0"/>
              <a:t>dejar</a:t>
            </a:r>
            <a:r>
              <a:rPr lang="en-US" sz="1400" dirty="0" smtClean="0"/>
              <a:t> </a:t>
            </a:r>
            <a:r>
              <a:rPr lang="en-US" sz="1400" dirty="0" err="1" smtClean="0"/>
              <a:t>pasar</a:t>
            </a:r>
            <a:r>
              <a:rPr lang="en-US" sz="1400" dirty="0" smtClean="0"/>
              <a:t> o no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basandose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de </a:t>
            </a:r>
            <a:r>
              <a:rPr lang="en-US" sz="1400" dirty="0" err="1" smtClean="0"/>
              <a:t>decisión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i="1" dirty="0" err="1" smtClean="0"/>
              <a:t>Tranformadores</a:t>
            </a:r>
            <a:r>
              <a:rPr lang="en-US" sz="1400" dirty="0" smtClean="0"/>
              <a:t>: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misión</a:t>
            </a:r>
            <a:r>
              <a:rPr lang="en-US" sz="1400" dirty="0" smtClean="0"/>
              <a:t> principal </a:t>
            </a:r>
            <a:r>
              <a:rPr lang="en-US" sz="1400" dirty="0" err="1" smtClean="0"/>
              <a:t>modificar</a:t>
            </a:r>
            <a:r>
              <a:rPr lang="en-US" sz="1400" dirty="0" smtClean="0"/>
              <a:t> el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o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pasan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otro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Con el </a:t>
            </a:r>
            <a:r>
              <a:rPr lang="en-US" sz="1400" dirty="0" err="1" smtClean="0"/>
              <a:t>tiempo</a:t>
            </a:r>
            <a:r>
              <a:rPr lang="en-US" sz="1400" dirty="0" smtClean="0"/>
              <a:t>,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, 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creados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elevarse</a:t>
            </a:r>
            <a:r>
              <a:rPr lang="en-US" sz="1400" dirty="0" smtClean="0"/>
              <a:t> hasta </a:t>
            </a:r>
            <a:r>
              <a:rPr lang="en-US" sz="1400" dirty="0" err="1" smtClean="0"/>
              <a:t>dificultar</a:t>
            </a:r>
            <a:r>
              <a:rPr lang="en-US" sz="1400" dirty="0" smtClean="0"/>
              <a:t> la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. Mirth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 smtClean="0"/>
              <a:t>Pausar</a:t>
            </a:r>
            <a:r>
              <a:rPr lang="en-US" sz="1400" dirty="0" smtClean="0"/>
              <a:t>, </a:t>
            </a:r>
            <a:r>
              <a:rPr lang="en-US" sz="1400" dirty="0" err="1" smtClean="0"/>
              <a:t>parar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dinámicamente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Agrupar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gestionarlos</a:t>
            </a:r>
            <a:r>
              <a:rPr lang="en-US" sz="1400" dirty="0" smtClean="0"/>
              <a:t> </a:t>
            </a:r>
            <a:r>
              <a:rPr lang="en-US" sz="1400" dirty="0" err="1" smtClean="0"/>
              <a:t>juntos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Filtrar</a:t>
            </a:r>
            <a:r>
              <a:rPr lang="en-US" sz="1400" dirty="0" smtClean="0"/>
              <a:t>/</a:t>
            </a:r>
            <a:r>
              <a:rPr lang="en-US" sz="1400" dirty="0" err="1" smtClean="0"/>
              <a:t>buscar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/>
              <a:t>depender</a:t>
            </a:r>
            <a:r>
              <a:rPr lang="en-US" sz="1400" dirty="0"/>
              <a:t> </a:t>
            </a:r>
            <a:r>
              <a:rPr lang="en-US" sz="1400" dirty="0" err="1"/>
              <a:t>unos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de </a:t>
            </a:r>
            <a:r>
              <a:rPr lang="en-US" sz="1400" dirty="0" err="1" smtClean="0"/>
              <a:t>otros</a:t>
            </a:r>
            <a:r>
              <a:rPr lang="en-US" sz="1400" dirty="0" smtClean="0"/>
              <a:t>, </a:t>
            </a:r>
            <a:r>
              <a:rPr lang="en-US" sz="1400" dirty="0" err="1" smtClean="0"/>
              <a:t>simplificando</a:t>
            </a:r>
            <a:r>
              <a:rPr lang="en-US" sz="1400" dirty="0" smtClean="0"/>
              <a:t> el “deployment”.</a:t>
            </a:r>
          </a:p>
          <a:p>
            <a:pPr lvl="1" latinLnBrk="0"/>
            <a:r>
              <a:rPr lang="en-US" sz="1400" dirty="0" err="1"/>
              <a:t>E</a:t>
            </a:r>
            <a:r>
              <a:rPr lang="en-US" sz="1400" dirty="0" err="1" smtClean="0"/>
              <a:t>tiquetarlos</a:t>
            </a:r>
            <a:r>
              <a:rPr lang="en-US" sz="1400" dirty="0" smtClean="0"/>
              <a:t> </a:t>
            </a:r>
            <a:r>
              <a:rPr lang="en-US" sz="1400" dirty="0"/>
              <a:t>para </a:t>
            </a:r>
            <a:r>
              <a:rPr lang="en-US" sz="1400" dirty="0" err="1" smtClean="0"/>
              <a:t>encontrarlos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fácilmente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Control de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desplegado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modificado</a:t>
            </a:r>
            <a:r>
              <a:rPr lang="en-US" sz="1400" dirty="0" smtClean="0"/>
              <a:t>,…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gestionados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la API.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0112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</a:t>
            </a:r>
            <a:r>
              <a:rPr lang="es-ES_tradnl" sz="3200" dirty="0">
                <a:solidFill>
                  <a:prstClr val="black"/>
                </a:solidFill>
              </a:rPr>
              <a:t>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68" y="2060848"/>
            <a:ext cx="7137528" cy="38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5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47" y="1568289"/>
            <a:ext cx="6940769" cy="4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7" y="1628800"/>
            <a:ext cx="7452623" cy="4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82" y="1873275"/>
            <a:ext cx="6427374" cy="34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Repositorio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3448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r>
              <a:rPr lang="es-ES" sz="1600" b="1" dirty="0" smtClean="0"/>
              <a:t>Ejercicios, manuales, código y demás información relacionados con Mirth Connect pueden ser consultados aquí:</a:t>
            </a:r>
          </a:p>
          <a:p>
            <a:endParaRPr lang="es-ES" sz="1400" b="1" dirty="0"/>
          </a:p>
          <a:p>
            <a:endParaRPr lang="es-ES" sz="1400" b="1" dirty="0" smtClean="0"/>
          </a:p>
          <a:p>
            <a:endParaRPr lang="es-ES" sz="1400" b="1" dirty="0"/>
          </a:p>
          <a:p>
            <a:pPr algn="ctr"/>
            <a:r>
              <a:rPr lang="es-ES" sz="1400" b="1" dirty="0">
                <a:hlinkClick r:id="rId3"/>
              </a:rPr>
              <a:t>https://</a:t>
            </a:r>
            <a:r>
              <a:rPr lang="es-ES" sz="1400" b="1" dirty="0" smtClean="0">
                <a:hlinkClick r:id="rId3"/>
              </a:rPr>
              <a:t>github.com/heisenbergDev/MirthConnectWorkshop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  <a:p>
            <a:endParaRPr lang="es-ES" sz="1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0404"/>
            <a:ext cx="7560840" cy="46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35" y="1412776"/>
            <a:ext cx="6867865" cy="494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6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message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7344816" cy="28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 Canales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/>
              <a:t>2.1.2 Conectores y transformadores de </a:t>
            </a:r>
            <a:r>
              <a:rPr lang="es-ES" sz="1400" b="1" dirty="0" smtClean="0"/>
              <a:t>origen/destino.</a:t>
            </a:r>
          </a:p>
          <a:p>
            <a:pPr marL="0" indent="0" latinLnBrk="0">
              <a:buNone/>
            </a:pPr>
            <a:r>
              <a:rPr lang="es-ES" sz="1400" b="1" dirty="0"/>
              <a:t>2.1.3 Filtros de aceptación o rechazo basado en </a:t>
            </a:r>
            <a:r>
              <a:rPr lang="es-ES" sz="1400" b="1" dirty="0" smtClean="0"/>
              <a:t>reglas.</a:t>
            </a:r>
          </a:p>
          <a:p>
            <a:pPr marL="0" indent="0" latinLnBrk="0">
              <a:buNone/>
            </a:pPr>
            <a:r>
              <a:rPr lang="es-ES" sz="1400" b="1" dirty="0"/>
              <a:t>2.1.4 Transformadores de mensajes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</a:t>
            </a:r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, </a:t>
            </a:r>
            <a:r>
              <a:rPr lang="en-US" sz="1400" dirty="0" err="1" smtClean="0"/>
              <a:t>consultar</a:t>
            </a:r>
            <a:r>
              <a:rPr lang="en-US" sz="1400" dirty="0"/>
              <a:t> </a:t>
            </a:r>
            <a:r>
              <a:rPr lang="en-US" sz="1400" i="1" dirty="0" smtClean="0"/>
              <a:t>mirth-data-sheet-mirth-connect-3-5-user-guide.pdf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Conectores</a:t>
            </a:r>
            <a:r>
              <a:rPr lang="en-US" sz="1400" dirty="0" smtClean="0"/>
              <a:t>: Source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233), Destination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260).</a:t>
            </a:r>
          </a:p>
          <a:p>
            <a:pPr latinLnBrk="0"/>
            <a:r>
              <a:rPr lang="en-US" sz="1400" dirty="0" err="1" smtClean="0"/>
              <a:t>Filtros</a:t>
            </a:r>
            <a:r>
              <a:rPr lang="en-US" sz="1400" dirty="0" smtClean="0"/>
              <a:t>: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31, 170. </a:t>
            </a:r>
          </a:p>
          <a:p>
            <a:pPr latinLnBrk="0"/>
            <a:r>
              <a:rPr lang="en-US" sz="1400" dirty="0" err="1" smtClean="0"/>
              <a:t>Transformadores</a:t>
            </a:r>
            <a:r>
              <a:rPr lang="en-US" sz="1400" dirty="0" smtClean="0"/>
              <a:t>: </a:t>
            </a:r>
            <a:r>
              <a:rPr lang="en-US" sz="1400" dirty="0" err="1"/>
              <a:t>páginas</a:t>
            </a:r>
            <a:r>
              <a:rPr lang="en-US" sz="1400" dirty="0"/>
              <a:t> </a:t>
            </a:r>
            <a:r>
              <a:rPr lang="en-US" sz="1400" dirty="0" smtClean="0"/>
              <a:t>33, 170.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53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36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2.2 Conectores</a:t>
            </a:r>
            <a:endParaRPr lang="es-ES_tradnl" sz="2400" b="1" dirty="0"/>
          </a:p>
        </p:txBody>
      </p:sp>
      <p:pic>
        <p:nvPicPr>
          <p:cNvPr id="3075" name="Picture 3" descr="C:\Users\villacem\Documents\Roche\EPEO_project\MirthConceptKeynote\2017_MirthConnectWorkshop\doc\connec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1844824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2.2.1 </a:t>
            </a:r>
            <a:r>
              <a:rPr lang="en-US" sz="1400" b="1" dirty="0" err="1"/>
              <a:t>Introducción</a:t>
            </a:r>
            <a:r>
              <a:rPr lang="en-US" sz="1400" b="1" dirty="0"/>
              <a:t> y </a:t>
            </a:r>
            <a:r>
              <a:rPr lang="en-US" sz="1400" b="1" dirty="0" err="1"/>
              <a:t>conceptos</a:t>
            </a:r>
            <a:r>
              <a:rPr lang="en-US" sz="1400" b="1" dirty="0"/>
              <a:t> </a:t>
            </a:r>
            <a:r>
              <a:rPr lang="en-US" sz="1400" b="1" dirty="0" err="1"/>
              <a:t>básicos</a:t>
            </a:r>
            <a:r>
              <a:rPr lang="en-US" sz="1400" b="1" dirty="0" smtClean="0"/>
              <a:t>.</a:t>
            </a:r>
            <a:endParaRPr lang="en-US" sz="1400" dirty="0" smtClean="0"/>
          </a:p>
          <a:p>
            <a:pPr latinLnBrk="0"/>
            <a:r>
              <a:rPr lang="en-US" sz="1400" dirty="0" err="1"/>
              <a:t>Es</a:t>
            </a:r>
            <a:r>
              <a:rPr lang="en-US" sz="1400" dirty="0"/>
              <a:t> el </a:t>
            </a:r>
            <a:r>
              <a:rPr lang="en-US" sz="1400" dirty="0" err="1"/>
              <a:t>punto</a:t>
            </a:r>
            <a:r>
              <a:rPr lang="en-US" sz="1400" dirty="0"/>
              <a:t> de entrada/</a:t>
            </a:r>
            <a:r>
              <a:rPr lang="en-US" sz="1400" dirty="0" err="1"/>
              <a:t>salida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. </a:t>
            </a:r>
          </a:p>
          <a:p>
            <a:pPr latinLnBrk="0"/>
            <a:r>
              <a:rPr lang="en-US" sz="1400" dirty="0" err="1"/>
              <a:t>Sirven</a:t>
            </a:r>
            <a:r>
              <a:rPr lang="en-US" sz="1400" dirty="0"/>
              <a:t> de interface con el </a:t>
            </a:r>
            <a:r>
              <a:rPr lang="en-US" sz="1400" dirty="0" err="1"/>
              <a:t>mundo</a:t>
            </a:r>
            <a:r>
              <a:rPr lang="en-US" sz="1400" dirty="0"/>
              <a:t> exterior.</a:t>
            </a:r>
          </a:p>
          <a:p>
            <a:pPr latinLnBrk="0"/>
            <a:r>
              <a:rPr lang="en-US" sz="1400" dirty="0" err="1"/>
              <a:t>Cada</a:t>
            </a:r>
            <a:r>
              <a:rPr lang="en-US" sz="1400" dirty="0"/>
              <a:t> canal </a:t>
            </a:r>
            <a:r>
              <a:rPr lang="en-US" sz="1400" dirty="0" err="1"/>
              <a:t>tiene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Un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conector</a:t>
            </a:r>
            <a:r>
              <a:rPr lang="en-US" sz="1400" dirty="0"/>
              <a:t> de entrada.</a:t>
            </a:r>
          </a:p>
          <a:p>
            <a:pPr lvl="1" latinLnBrk="0"/>
            <a:r>
              <a:rPr lang="en-US" sz="1400" dirty="0"/>
              <a:t>Uno 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/>
              <a:t>Un canal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enviar</a:t>
            </a:r>
            <a:r>
              <a:rPr lang="en-US" sz="1400" dirty="0"/>
              <a:t> </a:t>
            </a:r>
            <a:r>
              <a:rPr lang="en-US" sz="1400" dirty="0" err="1"/>
              <a:t>mensajería</a:t>
            </a:r>
            <a:r>
              <a:rPr lang="en-US" sz="1400" dirty="0"/>
              <a:t> a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independientemente</a:t>
            </a:r>
            <a:r>
              <a:rPr lang="en-US" sz="1400" dirty="0" smtClean="0"/>
              <a:t> del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entrada que </a:t>
            </a:r>
            <a:r>
              <a:rPr lang="en-US" sz="1400" dirty="0" err="1" smtClean="0"/>
              <a:t>tengan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fuera</a:t>
            </a:r>
            <a:r>
              <a:rPr lang="en-US" sz="1400" dirty="0" smtClean="0"/>
              <a:t> un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exterior).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comunicaciónes</a:t>
            </a:r>
            <a:r>
              <a:rPr lang="en-US" sz="1400" dirty="0" smtClean="0"/>
              <a:t> “</a:t>
            </a:r>
            <a:r>
              <a:rPr lang="en-US" sz="1400" dirty="0" err="1" smtClean="0"/>
              <a:t>internas</a:t>
            </a:r>
            <a:r>
              <a:rPr lang="en-US" sz="1400" dirty="0" smtClean="0"/>
              <a:t>” </a:t>
            </a:r>
            <a:r>
              <a:rPr lang="en-US" sz="1400" dirty="0" err="1" smtClean="0"/>
              <a:t>sólamente</a:t>
            </a:r>
            <a:r>
              <a:rPr lang="en-US" sz="1400" dirty="0" smtClean="0"/>
              <a:t>,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aconsejable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“Channel reader”(entrada) y “Channel writer” (</a:t>
            </a:r>
            <a:r>
              <a:rPr lang="en-US" sz="1400" dirty="0" err="1" smtClean="0"/>
              <a:t>salida</a:t>
            </a:r>
            <a:r>
              <a:rPr lang="en-US" sz="1400" dirty="0" smtClean="0"/>
              <a:t>).</a:t>
            </a:r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entrada:</a:t>
            </a:r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 smtClean="0"/>
              <a:t>agrupados</a:t>
            </a:r>
            <a:r>
              <a:rPr lang="en-US" sz="1400" dirty="0" smtClean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categoría</a:t>
            </a:r>
            <a:r>
              <a:rPr lang="en-US" sz="1400" dirty="0"/>
              <a:t> “Source settings</a:t>
            </a:r>
            <a:r>
              <a:rPr lang="en-US" sz="1400" dirty="0" smtClean="0"/>
              <a:t>”.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“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algún</a:t>
            </a:r>
            <a:r>
              <a:rPr lang="en-US" sz="1400" dirty="0" smtClean="0"/>
              <a:t> </a:t>
            </a:r>
            <a:r>
              <a:rPr lang="en-US" sz="1400" dirty="0" err="1" smtClean="0"/>
              <a:t>puerto</a:t>
            </a:r>
            <a:r>
              <a:rPr lang="en-US" sz="1400" dirty="0" smtClean="0"/>
              <a:t> TCP/IP local </a:t>
            </a:r>
            <a:r>
              <a:rPr lang="en-US" sz="1400" dirty="0" err="1" smtClean="0"/>
              <a:t>suelen</a:t>
            </a:r>
            <a:r>
              <a:rPr lang="en-US" sz="1400" dirty="0" smtClean="0"/>
              <a:t> </a:t>
            </a:r>
            <a:r>
              <a:rPr lang="en-US" sz="1400" dirty="0" err="1" smtClean="0"/>
              <a:t>tener</a:t>
            </a:r>
            <a:r>
              <a:rPr lang="en-US" sz="1400" dirty="0" smtClean="0"/>
              <a:t> “Listening Settings”.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; y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:</a:t>
            </a:r>
            <a:endParaRPr lang="en-US" sz="1400" dirty="0"/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/>
              <a:t>agrupados</a:t>
            </a:r>
            <a:r>
              <a:rPr lang="en-US" sz="1400" dirty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/>
              <a:t>la </a:t>
            </a:r>
            <a:r>
              <a:rPr lang="en-US" sz="1400" dirty="0" err="1"/>
              <a:t>categoría</a:t>
            </a:r>
            <a:r>
              <a:rPr lang="en-US" sz="1400" dirty="0"/>
              <a:t> </a:t>
            </a:r>
            <a:r>
              <a:rPr lang="en-US" sz="1400" dirty="0" smtClean="0"/>
              <a:t>“Destination settings</a:t>
            </a:r>
            <a:r>
              <a:rPr lang="en-US" sz="1400" dirty="0"/>
              <a:t>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/>
              <a:t>ellos</a:t>
            </a:r>
            <a:r>
              <a:rPr lang="en-US" sz="1400" dirty="0"/>
              <a:t>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; y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específicos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, </a:t>
            </a:r>
            <a:r>
              <a:rPr lang="en-US" sz="1400" dirty="0" err="1" smtClean="0"/>
              <a:t>pero</a:t>
            </a:r>
            <a:r>
              <a:rPr lang="en-US" sz="1400" dirty="0" smtClean="0"/>
              <a:t> </a:t>
            </a:r>
            <a:r>
              <a:rPr lang="en-US" sz="1400" dirty="0" err="1" smtClean="0"/>
              <a:t>respetando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interfaces con el resto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 </a:t>
            </a:r>
            <a:r>
              <a:rPr lang="en-US" sz="1400" dirty="0" err="1" smtClean="0"/>
              <a:t>implementando</a:t>
            </a:r>
            <a:r>
              <a:rPr lang="en-US" sz="1400" dirty="0" smtClean="0"/>
              <a:t> la </a:t>
            </a:r>
            <a:r>
              <a:rPr lang="en-US" sz="1400" dirty="0" err="1" smtClean="0"/>
              <a:t>lógica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necesaria</a:t>
            </a:r>
            <a:r>
              <a:rPr lang="en-US" sz="1400" dirty="0" smtClean="0"/>
              <a:t> (lo ideal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desarrollarlos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extensions y no </a:t>
            </a:r>
            <a:r>
              <a:rPr lang="en-US" sz="1400" dirty="0" err="1" smtClean="0"/>
              <a:t>haciendo</a:t>
            </a:r>
            <a:r>
              <a:rPr lang="en-US" sz="1400" dirty="0" smtClean="0"/>
              <a:t> un “fork” de Mirth Connect).</a:t>
            </a:r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690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2.2.2 </a:t>
            </a:r>
            <a:r>
              <a:rPr lang="en-US" sz="1400" b="1" dirty="0" err="1"/>
              <a:t>Tipos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Dependiendo</a:t>
            </a:r>
            <a:r>
              <a:rPr lang="en-US" sz="1400" dirty="0" smtClean="0"/>
              <a:t> de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recibe</a:t>
            </a:r>
            <a:r>
              <a:rPr lang="en-US" sz="1400" dirty="0" smtClean="0"/>
              <a:t> o </a:t>
            </a:r>
            <a:r>
              <a:rPr lang="en-US" sz="1400" dirty="0" err="1" smtClean="0"/>
              <a:t>envía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/>
              <a:t>dos </a:t>
            </a:r>
            <a:r>
              <a:rPr lang="en-US" sz="1400" dirty="0" err="1"/>
              <a:t>categorías</a:t>
            </a:r>
            <a:r>
              <a:rPr lang="en-US" sz="1400" dirty="0"/>
              <a:t> de </a:t>
            </a:r>
            <a:r>
              <a:rPr lang="en-US" sz="1400" dirty="0" err="1"/>
              <a:t>conectores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De entrada o “Source connectors”.</a:t>
            </a:r>
          </a:p>
          <a:p>
            <a:pPr lvl="1" latinLnBrk="0"/>
            <a:r>
              <a:rPr lang="en-US" sz="1400" dirty="0"/>
              <a:t>De </a:t>
            </a:r>
            <a:r>
              <a:rPr lang="en-US" sz="1400" dirty="0" err="1"/>
              <a:t>salida</a:t>
            </a:r>
            <a:r>
              <a:rPr lang="en-US" sz="1400" dirty="0"/>
              <a:t> o “Destination connectors”.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categorías</a:t>
            </a:r>
            <a:r>
              <a:rPr lang="en-US" sz="1400" dirty="0" smtClean="0"/>
              <a:t> hay </a:t>
            </a:r>
            <a:r>
              <a:rPr lang="en-US" sz="1400" dirty="0" err="1" smtClean="0"/>
              <a:t>definidos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serie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”, a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</a:t>
            </a:r>
            <a:r>
              <a:rPr lang="en-US" sz="1400" dirty="0" err="1" smtClean="0"/>
              <a:t>habría</a:t>
            </a:r>
            <a:r>
              <a:rPr lang="en-US" sz="1400" dirty="0" smtClean="0"/>
              <a:t> que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</a:t>
            </a:r>
            <a:r>
              <a:rPr lang="en-US" sz="1400" dirty="0" err="1" smtClean="0"/>
              <a:t>aquellos</a:t>
            </a:r>
            <a:r>
              <a:rPr lang="en-US" sz="1400" dirty="0"/>
              <a:t> </a:t>
            </a:r>
            <a:r>
              <a:rPr lang="en-US" sz="1400" dirty="0" err="1" smtClean="0"/>
              <a:t>distribuidos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</a:t>
            </a:r>
            <a:r>
              <a:rPr lang="en-US" sz="1400" dirty="0" err="1" smtClean="0"/>
              <a:t>comerciales</a:t>
            </a:r>
            <a:r>
              <a:rPr lang="en-US" sz="1400" dirty="0" smtClean="0"/>
              <a:t> y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Source connectors:</a:t>
            </a:r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marL="457200" lvl="1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 smtClean="0"/>
              <a:t>Destination connectors:</a:t>
            </a:r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58" y="3356992"/>
            <a:ext cx="1482166" cy="136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87" y="4886217"/>
            <a:ext cx="1368151" cy="166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2.2.3 </a:t>
            </a:r>
            <a:r>
              <a:rPr lang="en-US" sz="1400" b="1" dirty="0" err="1"/>
              <a:t>Protocolos</a:t>
            </a:r>
            <a:r>
              <a:rPr lang="en-US" sz="1400" b="1" dirty="0"/>
              <a:t> (LLP, TCP/IP, HTTP, XML, JSON, WS con SOAP</a:t>
            </a:r>
            <a:r>
              <a:rPr lang="en-US" sz="1400" b="1" dirty="0" smtClean="0"/>
              <a:t>).</a:t>
            </a:r>
          </a:p>
          <a:p>
            <a:pPr marL="0" indent="0" latinLnBrk="0">
              <a:buNone/>
            </a:pPr>
            <a:r>
              <a:rPr lang="en-US" sz="1400" b="1" dirty="0"/>
              <a:t>2.2.4 </a:t>
            </a:r>
            <a:r>
              <a:rPr lang="es-ES" sz="1400" b="1" dirty="0"/>
              <a:t>Conexiones con bases de datos y sistema de ficheros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n-US" sz="1400" b="1" dirty="0"/>
              <a:t>2.2.5 </a:t>
            </a:r>
            <a:r>
              <a:rPr lang="en-US" sz="1400" b="1" dirty="0" err="1"/>
              <a:t>Configuración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aparecen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guía</a:t>
            </a:r>
            <a:r>
              <a:rPr lang="en-US" sz="1400" dirty="0"/>
              <a:t> </a:t>
            </a:r>
            <a:r>
              <a:rPr lang="en-US" sz="1400" i="1" dirty="0"/>
              <a:t>“</a:t>
            </a:r>
            <a:r>
              <a:rPr lang="en-US" sz="1400" i="1" dirty="0" smtClean="0"/>
              <a:t>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</a:t>
            </a:r>
            <a:r>
              <a:rPr lang="en-US" sz="1400" dirty="0"/>
              <a:t>233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Destination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260.</a:t>
            </a:r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855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23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2.3 Desarrollo</a:t>
            </a:r>
            <a:endParaRPr lang="es-ES_tradnl" sz="2400" b="1" dirty="0"/>
          </a:p>
        </p:txBody>
      </p:sp>
      <p:pic>
        <p:nvPicPr>
          <p:cNvPr id="5122" name="Picture 2" descr="C:\Users\villacem\Documents\Roche\EPEO_project\MirthConceptKeynote\2017_MirthConnectWorkshop\doc\puzzle_pieces_h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69276"/>
            <a:ext cx="662473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2.3.1 </a:t>
            </a:r>
            <a:r>
              <a:rPr lang="es-ES" sz="1400" b="1" dirty="0"/>
              <a:t>Llamadas a WS de producto/</a:t>
            </a:r>
            <a:r>
              <a:rPr lang="es-ES" sz="1400" b="1" dirty="0" err="1"/>
              <a:t>endpoints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Cómo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i="1" dirty="0"/>
              <a:t>“mirth-data-sheet-mirth-connect-3-5-user-guide.pdf”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/>
              <a:t>página</a:t>
            </a:r>
            <a:r>
              <a:rPr lang="en-US" sz="1400" dirty="0"/>
              <a:t> </a:t>
            </a:r>
            <a:r>
              <a:rPr lang="en-US" sz="1400" dirty="0" smtClean="0"/>
              <a:t>258 (WS Sender) y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283 (WS Listener).</a:t>
            </a:r>
            <a:endParaRPr lang="en-US" sz="1800" dirty="0"/>
          </a:p>
          <a:p>
            <a:pPr lvl="1" latinLnBrk="0"/>
            <a:r>
              <a:rPr lang="en-US" sz="1400" dirty="0" err="1"/>
              <a:t>Ejemplo</a:t>
            </a:r>
            <a:r>
              <a:rPr lang="en-US" sz="1400" dirty="0"/>
              <a:t>: http://www.mirthcorp.com/community/wiki/display/mirth/Creating+a+custom+Web+Service+in+Mirth+Connect+3.0.1</a:t>
            </a:r>
          </a:p>
        </p:txBody>
      </p:sp>
    </p:spTree>
    <p:extLst>
      <p:ext uri="{BB962C8B-B14F-4D97-AF65-F5344CB8AC3E}">
        <p14:creationId xmlns:p14="http://schemas.microsoft.com/office/powerpoint/2010/main" val="5866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62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1.1 Informaci</a:t>
            </a:r>
            <a:r>
              <a:rPr lang="es-ES" sz="2400" b="1" dirty="0" smtClean="0"/>
              <a:t>ón básica de Mirth Connect</a:t>
            </a:r>
            <a:endParaRPr lang="es-ES_tradnl" sz="2400" b="1" dirty="0"/>
          </a:p>
        </p:txBody>
      </p:sp>
      <p:pic>
        <p:nvPicPr>
          <p:cNvPr id="6" name="Picture 2" descr="C:\Users\villacem\Desktop\EPEO_project\MirthConceptKeynote\doc\MirthConnect-Kniv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27" y="2098472"/>
            <a:ext cx="50496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ofrece</a:t>
            </a:r>
            <a:r>
              <a:rPr lang="en-US" sz="1400" dirty="0" smtClean="0"/>
              <a:t> a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 un interface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 (API) para 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, </a:t>
            </a:r>
            <a:r>
              <a:rPr lang="en-US" sz="1400" dirty="0" err="1" smtClean="0"/>
              <a:t>tanto</a:t>
            </a:r>
            <a:r>
              <a:rPr lang="en-US" sz="1400" dirty="0" smtClean="0"/>
              <a:t> para la </a:t>
            </a:r>
            <a:r>
              <a:rPr lang="en-US" sz="1400" dirty="0" err="1" smtClean="0"/>
              <a:t>aplicación</a:t>
            </a:r>
            <a:r>
              <a:rPr lang="en-US" sz="1400" dirty="0" smtClean="0"/>
              <a:t> web, </a:t>
            </a:r>
            <a:r>
              <a:rPr lang="en-US" sz="1400" dirty="0" err="1" smtClean="0"/>
              <a:t>como</a:t>
            </a:r>
            <a:r>
              <a:rPr lang="en-US" sz="1400" dirty="0" smtClean="0"/>
              <a:t> la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otra</a:t>
            </a:r>
            <a:r>
              <a:rPr lang="en-US" sz="1400" dirty="0" smtClean="0"/>
              <a:t> que </a:t>
            </a:r>
            <a:r>
              <a:rPr lang="en-US" sz="1400" dirty="0" err="1" smtClean="0"/>
              <a:t>pueda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desarrollada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r>
              <a:rPr lang="en-US" sz="1400" dirty="0" smtClean="0"/>
              <a:t>La API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documentada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https://localhost:8443/api</a:t>
            </a:r>
            <a:r>
              <a:rPr lang="en-US" sz="1400" dirty="0" smtClean="0"/>
              <a:t> (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</a:t>
            </a:r>
            <a:r>
              <a:rPr lang="en-US" sz="1400" dirty="0" err="1" smtClean="0"/>
              <a:t>según</a:t>
            </a:r>
            <a:r>
              <a:rPr lang="en-US" sz="1400" dirty="0" smtClean="0"/>
              <a:t> </a:t>
            </a:r>
            <a:r>
              <a:rPr lang="en-US" sz="1400" dirty="0" err="1" smtClean="0"/>
              <a:t>esté</a:t>
            </a:r>
            <a:r>
              <a:rPr lang="en-US" sz="1400" dirty="0" smtClean="0"/>
              <a:t> </a:t>
            </a:r>
            <a:r>
              <a:rPr lang="en-US" sz="1400" dirty="0" err="1" smtClean="0"/>
              <a:t>instalado</a:t>
            </a:r>
            <a:r>
              <a:rPr lang="en-US" sz="1400" dirty="0" smtClean="0"/>
              <a:t>) y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, </a:t>
            </a:r>
            <a:r>
              <a:rPr lang="en-US" sz="1400" dirty="0" err="1" smtClean="0"/>
              <a:t>tras</a:t>
            </a:r>
            <a:r>
              <a:rPr lang="en-US" sz="1400" dirty="0" smtClean="0"/>
              <a:t> </a:t>
            </a:r>
            <a:r>
              <a:rPr lang="en-US" sz="1400" dirty="0" err="1" smtClean="0"/>
              <a:t>identificarse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realizar</a:t>
            </a:r>
            <a:r>
              <a:rPr lang="en-US" sz="1400" dirty="0" smtClean="0"/>
              <a:t> un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todo</a:t>
            </a:r>
            <a:r>
              <a:rPr lang="en-US" sz="1400" dirty="0" smtClean="0"/>
              <a:t> lo que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):</a:t>
            </a:r>
          </a:p>
          <a:p>
            <a:pPr lvl="1" latinLnBrk="0"/>
            <a:r>
              <a:rPr lang="en-US" sz="1400" dirty="0" err="1"/>
              <a:t>Gestión</a:t>
            </a:r>
            <a:r>
              <a:rPr lang="en-US" sz="1400" dirty="0"/>
              <a:t> de las </a:t>
            </a:r>
            <a:r>
              <a:rPr lang="en-US" sz="1400" dirty="0" err="1"/>
              <a:t>Alertas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grupos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code templates.</a:t>
            </a:r>
          </a:p>
          <a:p>
            <a:pPr lvl="1" latinLnBrk="0"/>
            <a:r>
              <a:rPr lang="en-US" sz="1400" dirty="0" err="1" smtClean="0"/>
              <a:t>Servicios</a:t>
            </a:r>
            <a:r>
              <a:rPr lang="en-US" sz="1400" dirty="0" smtClean="0"/>
              <a:t> </a:t>
            </a:r>
            <a:r>
              <a:rPr lang="en-US" sz="1400" dirty="0" err="1" smtClean="0"/>
              <a:t>relacionados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Tares de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Mensajes</a:t>
            </a:r>
            <a:r>
              <a:rPr lang="en-US" sz="1400" dirty="0" smtClean="0"/>
              <a:t>,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estadísiticas</a:t>
            </a:r>
            <a:r>
              <a:rPr lang="en-US" sz="1400" dirty="0" smtClean="0"/>
              <a:t>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,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marL="0" indent="0" latinLnBrk="0">
              <a:buNone/>
            </a:pPr>
            <a:r>
              <a:rPr lang="en-US" sz="1400" dirty="0"/>
              <a:t>La </a:t>
            </a:r>
            <a:r>
              <a:rPr lang="en-US" sz="1400" dirty="0" err="1"/>
              <a:t>autenticación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realizarse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</a:rPr>
              <a:t>usuario</a:t>
            </a:r>
            <a:r>
              <a:rPr lang="en-US" sz="1400" dirty="0" smtClean="0">
                <a:solidFill>
                  <a:prstClr val="black"/>
                </a:solidFill>
              </a:rPr>
              <a:t>/password.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basada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pPr lvl="2" latinLnBrk="0"/>
            <a:r>
              <a:rPr lang="en-US" sz="1400" dirty="0">
                <a:solidFill>
                  <a:prstClr val="black"/>
                </a:solidFill>
              </a:rPr>
              <a:t>Primero, </a:t>
            </a:r>
            <a:r>
              <a:rPr lang="en-US" sz="1400" dirty="0" err="1">
                <a:solidFill>
                  <a:prstClr val="black"/>
                </a:solidFill>
              </a:rPr>
              <a:t>obtener</a:t>
            </a:r>
            <a:r>
              <a:rPr lang="en-US" sz="1400" dirty="0">
                <a:solidFill>
                  <a:prstClr val="black"/>
                </a:solidFill>
              </a:rPr>
              <a:t> el token de </a:t>
            </a:r>
            <a:r>
              <a:rPr lang="en-US" sz="1400" dirty="0" err="1">
                <a:solidFill>
                  <a:prstClr val="black"/>
                </a:solidFill>
              </a:rPr>
              <a:t>sesión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haciendo</a:t>
            </a:r>
            <a:r>
              <a:rPr lang="en-US" sz="1400" dirty="0">
                <a:solidFill>
                  <a:prstClr val="black"/>
                </a:solidFill>
              </a:rPr>
              <a:t> un </a:t>
            </a:r>
            <a:r>
              <a:rPr lang="en-US" sz="1400" dirty="0" smtClean="0">
                <a:solidFill>
                  <a:prstClr val="black"/>
                </a:solidFill>
              </a:rPr>
              <a:t>POST al endpoint /user/_login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. Mirth </a:t>
            </a:r>
            <a:r>
              <a:rPr lang="en-US" sz="1400" dirty="0" err="1" smtClean="0">
                <a:solidFill>
                  <a:prstClr val="black"/>
                </a:solidFill>
              </a:rPr>
              <a:t>responde</a:t>
            </a:r>
            <a:r>
              <a:rPr lang="en-US" sz="1400" dirty="0" smtClean="0">
                <a:solidFill>
                  <a:prstClr val="black"/>
                </a:solidFill>
              </a:rPr>
              <a:t> con </a:t>
            </a:r>
            <a:r>
              <a:rPr lang="en-US" sz="1400" dirty="0" err="1" smtClean="0">
                <a:solidFill>
                  <a:prstClr val="black"/>
                </a:solidFill>
              </a:rPr>
              <a:t>una</a:t>
            </a:r>
            <a:r>
              <a:rPr lang="en-US" sz="1400" dirty="0" smtClean="0">
                <a:solidFill>
                  <a:prstClr val="black"/>
                </a:solidFill>
              </a:rPr>
              <a:t> cookie JSESSIONID.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A </a:t>
            </a:r>
            <a:r>
              <a:rPr lang="en-US" sz="1400" dirty="0" err="1" smtClean="0">
                <a:solidFill>
                  <a:prstClr val="black"/>
                </a:solidFill>
              </a:rPr>
              <a:t>partir</a:t>
            </a:r>
            <a:r>
              <a:rPr lang="en-US" sz="1400" dirty="0" smtClean="0">
                <a:solidFill>
                  <a:prstClr val="black"/>
                </a:solidFill>
              </a:rPr>
              <a:t> de </a:t>
            </a:r>
            <a:r>
              <a:rPr lang="en-US" sz="1400" dirty="0" err="1" smtClean="0">
                <a:solidFill>
                  <a:prstClr val="black"/>
                </a:solidFill>
              </a:rPr>
              <a:t>ahí</a:t>
            </a:r>
            <a:r>
              <a:rPr lang="en-US" sz="1400" dirty="0" smtClean="0">
                <a:solidFill>
                  <a:prstClr val="black"/>
                </a:solidFill>
              </a:rPr>
              <a:t>, el resto de </a:t>
            </a:r>
            <a:r>
              <a:rPr lang="en-US" sz="1400" dirty="0" err="1" smtClean="0">
                <a:solidFill>
                  <a:prstClr val="black"/>
                </a:solidFill>
              </a:rPr>
              <a:t>llamadas</a:t>
            </a:r>
            <a:r>
              <a:rPr lang="en-US" sz="1400" dirty="0" smtClean="0">
                <a:solidFill>
                  <a:prstClr val="black"/>
                </a:solidFill>
              </a:rPr>
              <a:t> al API </a:t>
            </a:r>
            <a:r>
              <a:rPr lang="en-US" sz="1400" dirty="0" err="1" smtClean="0">
                <a:solidFill>
                  <a:prstClr val="black"/>
                </a:solidFill>
              </a:rPr>
              <a:t>pueden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hacerse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esa</a:t>
            </a:r>
            <a:r>
              <a:rPr lang="en-US" sz="1400" dirty="0" smtClean="0">
                <a:solidFill>
                  <a:prstClr val="black"/>
                </a:solidFill>
              </a:rPr>
              <a:t> cookie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cabecera</a:t>
            </a:r>
            <a:r>
              <a:rPr lang="en-US" sz="1400" dirty="0" smtClean="0">
                <a:solidFill>
                  <a:prstClr val="black"/>
                </a:solidFill>
              </a:rPr>
              <a:t> HTTP.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Para </a:t>
            </a:r>
            <a:r>
              <a:rPr lang="en-US" sz="1400" dirty="0" err="1" smtClean="0">
                <a:solidFill>
                  <a:prstClr val="black"/>
                </a:solidFill>
              </a:rPr>
              <a:t>finalizar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, </a:t>
            </a:r>
            <a:r>
              <a:rPr lang="en-US" sz="1400" dirty="0">
                <a:solidFill>
                  <a:prstClr val="black"/>
                </a:solidFill>
              </a:rPr>
              <a:t>POST al endpoint /user/_</a:t>
            </a:r>
            <a:r>
              <a:rPr lang="en-US" sz="1400" dirty="0" smtClean="0">
                <a:solidFill>
                  <a:prstClr val="black"/>
                </a:solidFill>
              </a:rPr>
              <a:t>logout con la cookie.</a:t>
            </a:r>
            <a:endParaRPr lang="en-US" sz="1400" dirty="0">
              <a:solidFill>
                <a:prstClr val="black"/>
              </a:solidFill>
            </a:endParaRP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66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3" y="1262088"/>
            <a:ext cx="5904656" cy="52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Code Templates </a:t>
            </a:r>
            <a:r>
              <a:rPr lang="en-US" sz="1400" dirty="0" err="1" smtClean="0"/>
              <a:t>siempre</a:t>
            </a:r>
            <a:r>
              <a:rPr lang="en-US" sz="1400" dirty="0" smtClean="0"/>
              <a:t> que sea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: </a:t>
            </a:r>
            <a:r>
              <a:rPr lang="en-US" sz="1400" dirty="0" err="1" smtClean="0"/>
              <a:t>refactorizar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uso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 NO </a:t>
            </a:r>
            <a:r>
              <a:rPr lang="en-US" sz="1400" dirty="0" err="1" smtClean="0"/>
              <a:t>duplicar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variables (de </a:t>
            </a:r>
            <a:r>
              <a:rPr lang="en-US" sz="1400" dirty="0" err="1" smtClean="0"/>
              <a:t>cualquiera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distintos</a:t>
            </a:r>
            <a:r>
              <a:rPr lang="en-US" sz="1400" dirty="0" smtClean="0"/>
              <a:t> maps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) y no “</a:t>
            </a:r>
            <a:r>
              <a:rPr lang="en-US" sz="1400" dirty="0" err="1" smtClean="0"/>
              <a:t>harcodear</a:t>
            </a:r>
            <a:r>
              <a:rPr lang="en-US" sz="1400" dirty="0" smtClean="0"/>
              <a:t>”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 Los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“Configuration map” </a:t>
            </a:r>
            <a:r>
              <a:rPr lang="en-US" sz="1400" dirty="0" err="1" smtClean="0"/>
              <a:t>respaldado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“</a:t>
            </a:r>
            <a:r>
              <a:rPr lang="en-US" sz="1400" dirty="0" err="1" smtClean="0"/>
              <a:t>appdata</a:t>
            </a:r>
            <a:r>
              <a:rPr lang="en-US" sz="1400" dirty="0" smtClean="0"/>
              <a:t>/</a:t>
            </a:r>
            <a:r>
              <a:rPr lang="en-US" sz="1400" dirty="0" err="1" smtClean="0"/>
              <a:t>configuration.properties</a:t>
            </a:r>
            <a:r>
              <a:rPr lang="en-US" sz="1400" dirty="0" smtClean="0"/>
              <a:t>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Añadir</a:t>
            </a:r>
            <a:r>
              <a:rPr lang="en-US" sz="1400" dirty="0" smtClean="0"/>
              <a:t> “variables de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” para </a:t>
            </a:r>
            <a:r>
              <a:rPr lang="en-US" sz="1400" dirty="0" err="1" smtClean="0"/>
              <a:t>distinguir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producción</a:t>
            </a:r>
            <a:r>
              <a:rPr lang="en-US" sz="1400" dirty="0" smtClean="0"/>
              <a:t>, de testing o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</a:t>
            </a:r>
            <a:r>
              <a:rPr lang="en-US" sz="1400" dirty="0" smtClean="0"/>
              <a:t> “</a:t>
            </a:r>
            <a:r>
              <a:rPr lang="en-US" sz="1400" dirty="0" err="1"/>
              <a:t>systemEnvironment</a:t>
            </a:r>
            <a:r>
              <a:rPr lang="en-US" sz="1400" dirty="0"/>
              <a:t>” y </a:t>
            </a:r>
            <a:r>
              <a:rPr lang="en-US" sz="1400" dirty="0" err="1"/>
              <a:t>definirlo</a:t>
            </a:r>
            <a:r>
              <a:rPr lang="en-US" sz="1400" dirty="0"/>
              <a:t> al </a:t>
            </a:r>
            <a:r>
              <a:rPr lang="en-US" sz="1400" dirty="0" err="1"/>
              <a:t>arranque</a:t>
            </a:r>
            <a:r>
              <a:rPr lang="en-US" sz="1400" dirty="0"/>
              <a:t>; </a:t>
            </a:r>
            <a:r>
              <a:rPr lang="en-US" sz="1400" dirty="0" err="1"/>
              <a:t>luego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, </a:t>
            </a:r>
            <a:r>
              <a:rPr lang="en-US" sz="1400" dirty="0" err="1"/>
              <a:t>podemos</a:t>
            </a:r>
            <a:r>
              <a:rPr lang="en-US" sz="1400" dirty="0"/>
              <a:t> </a:t>
            </a:r>
            <a:r>
              <a:rPr lang="en-US" sz="1400" dirty="0" err="1"/>
              <a:t>añadir</a:t>
            </a:r>
            <a:r>
              <a:rPr lang="en-US" sz="1400" dirty="0"/>
              <a:t> </a:t>
            </a:r>
            <a:r>
              <a:rPr lang="en-US" sz="1400" dirty="0" err="1"/>
              <a:t>comprobaciones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If ($(‘</a:t>
            </a:r>
            <a:r>
              <a:rPr lang="en-US" sz="1400" dirty="0" err="1"/>
              <a:t>systemEnvironment</a:t>
            </a:r>
            <a:r>
              <a:rPr lang="en-US" sz="1400" dirty="0"/>
              <a:t>’) == ‘TEST’) </a:t>
            </a:r>
            <a:r>
              <a:rPr lang="en-US" sz="1400" dirty="0" err="1" smtClean="0"/>
              <a:t>msg</a:t>
            </a:r>
            <a:r>
              <a:rPr lang="en-US" sz="1400" dirty="0" smtClean="0"/>
              <a:t>[‘PID’] </a:t>
            </a:r>
            <a:r>
              <a:rPr lang="en-US" sz="1400" dirty="0"/>
              <a:t>[‘</a:t>
            </a:r>
            <a:r>
              <a:rPr lang="en-US" sz="1400" dirty="0" smtClean="0"/>
              <a:t>PID.7’] [‘PID.7.1’] = “19700101”;</a:t>
            </a:r>
          </a:p>
          <a:p>
            <a:pPr lvl="1" latinLnBrk="0"/>
            <a:endParaRPr lang="en-US" sz="1400" dirty="0"/>
          </a:p>
          <a:p>
            <a:pPr latinLnBrk="0"/>
            <a:r>
              <a:rPr lang="en-US" sz="1400" dirty="0" err="1"/>
              <a:t>Cuando</a:t>
            </a:r>
            <a:r>
              <a:rPr lang="en-US" sz="1400" dirty="0"/>
              <a:t> hay </a:t>
            </a:r>
            <a:r>
              <a:rPr lang="en-US" sz="1400" dirty="0" err="1"/>
              <a:t>muchos</a:t>
            </a:r>
            <a:r>
              <a:rPr lang="en-US" sz="1400" dirty="0"/>
              <a:t> </a:t>
            </a:r>
            <a:r>
              <a:rPr lang="en-US" sz="1400" dirty="0" err="1"/>
              <a:t>filtros</a:t>
            </a:r>
            <a:r>
              <a:rPr lang="en-US" sz="1400" dirty="0"/>
              <a:t> </a:t>
            </a:r>
            <a:r>
              <a:rPr lang="en-US" sz="1400" dirty="0" err="1"/>
              <a:t>definidos</a:t>
            </a:r>
            <a:r>
              <a:rPr lang="en-US" sz="1400" dirty="0"/>
              <a:t>,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</a:t>
            </a:r>
            <a:r>
              <a:rPr lang="en-US" sz="1400" dirty="0" err="1"/>
              <a:t>conveniente</a:t>
            </a:r>
            <a:r>
              <a:rPr lang="en-US" sz="1400" dirty="0"/>
              <a:t> </a:t>
            </a:r>
            <a:r>
              <a:rPr lang="en-US" sz="1400" dirty="0" err="1"/>
              <a:t>conocer</a:t>
            </a:r>
            <a:r>
              <a:rPr lang="en-US" sz="1400" dirty="0"/>
              <a:t> la </a:t>
            </a:r>
            <a:r>
              <a:rPr lang="en-US" sz="1400" dirty="0" err="1"/>
              <a:t>razón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la que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/>
              <a:t>ha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visible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dashboard:</a:t>
            </a:r>
            <a:endParaRPr lang="en-US" sz="1400" dirty="0"/>
          </a:p>
          <a:p>
            <a:pPr lvl="1" latinLnBrk="0"/>
            <a:r>
              <a:rPr lang="en-US" sz="1400" dirty="0" err="1"/>
              <a:t>Definimos</a:t>
            </a:r>
            <a:r>
              <a:rPr lang="en-US" sz="1400" dirty="0"/>
              <a:t> </a:t>
            </a:r>
            <a:r>
              <a:rPr lang="en-US" sz="1400" dirty="0" smtClean="0"/>
              <a:t>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</a:t>
            </a:r>
            <a:r>
              <a:rPr lang="en-US" sz="1400" dirty="0" smtClean="0"/>
              <a:t> “</a:t>
            </a:r>
            <a:r>
              <a:rPr lang="en-US" sz="1400" dirty="0" err="1" smtClean="0"/>
              <a:t>razondefiltrado</a:t>
            </a:r>
            <a:r>
              <a:rPr lang="en-US" sz="1400" dirty="0" smtClean="0"/>
              <a:t>” para el canal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cuestión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filtro</a:t>
            </a:r>
            <a:r>
              <a:rPr lang="en-US" sz="1400" dirty="0" smtClean="0"/>
              <a:t>, </a:t>
            </a:r>
            <a:r>
              <a:rPr lang="en-US" sz="1400" dirty="0" err="1" smtClean="0"/>
              <a:t>justo</a:t>
            </a:r>
            <a:r>
              <a:rPr lang="en-US" sz="1400" dirty="0" smtClean="0"/>
              <a:t> antes de la </a:t>
            </a:r>
            <a:r>
              <a:rPr lang="en-US" sz="1400" dirty="0" err="1" smtClean="0"/>
              <a:t>sentencia</a:t>
            </a:r>
            <a:r>
              <a:rPr lang="en-US" sz="1400" dirty="0" smtClean="0"/>
              <a:t> “return false;”,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la </a:t>
            </a:r>
            <a:r>
              <a:rPr lang="en-US" sz="1400" dirty="0" err="1" smtClean="0"/>
              <a:t>razón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 un “</a:t>
            </a:r>
            <a:r>
              <a:rPr lang="en-US" sz="1400" dirty="0" err="1" smtClean="0"/>
              <a:t>channelMap.put</a:t>
            </a:r>
            <a:r>
              <a:rPr lang="en-US" sz="1400" dirty="0" smtClean="0"/>
              <a:t>(“</a:t>
            </a:r>
            <a:r>
              <a:rPr lang="en-US" sz="1400" dirty="0" err="1"/>
              <a:t>razondefiltrado</a:t>
            </a:r>
            <a:r>
              <a:rPr lang="en-US" sz="1400" dirty="0" smtClean="0"/>
              <a:t>”,”</a:t>
            </a:r>
            <a:r>
              <a:rPr lang="en-US" sz="1400" dirty="0" err="1" smtClean="0"/>
              <a:t>Falta</a:t>
            </a:r>
            <a:r>
              <a:rPr lang="en-US" sz="1400" dirty="0" smtClean="0"/>
              <a:t> PID.7”)”.</a:t>
            </a:r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245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800" dirty="0" smtClean="0"/>
          </a:p>
        </p:txBody>
      </p:sp>
      <p:pic>
        <p:nvPicPr>
          <p:cNvPr id="2051" name="Picture 3" descr="C:\Users\villacem\Documents\Roche\EPEO_project\MirthConceptKeynote\2017_MirthConnectWorkshop\doc\messageStor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11756"/>
            <a:ext cx="7494163" cy="45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3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Alertas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y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monitorización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aler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2" y="1988840"/>
            <a:ext cx="357653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3.1 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Mirth </a:t>
            </a:r>
            <a:r>
              <a:rPr lang="en-US" sz="1400" dirty="0" smtClean="0"/>
              <a:t>Connect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que 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 </a:t>
            </a:r>
            <a:r>
              <a:rPr lang="en-US" sz="1400" dirty="0" err="1" smtClean="0"/>
              <a:t>determinados</a:t>
            </a:r>
            <a:r>
              <a:rPr lang="en-US" sz="1400" dirty="0" smtClean="0"/>
              <a:t> </a:t>
            </a:r>
            <a:r>
              <a:rPr lang="en-US" sz="1400" dirty="0" err="1" smtClean="0"/>
              <a:t>tipos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disparar</a:t>
            </a:r>
            <a:r>
              <a:rPr lang="en-US" sz="1400" dirty="0" smtClean="0"/>
              <a:t>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asociadas</a:t>
            </a:r>
            <a:r>
              <a:rPr lang="en-US" sz="1400" dirty="0" smtClean="0"/>
              <a:t> a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error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que </a:t>
            </a:r>
            <a:r>
              <a:rPr lang="en-US" sz="1400" dirty="0" err="1" smtClean="0"/>
              <a:t>alertar</a:t>
            </a:r>
            <a:r>
              <a:rPr lang="en-US" sz="1400" dirty="0" smtClean="0"/>
              <a:t> (el “</a:t>
            </a:r>
            <a:r>
              <a:rPr lang="en-US" sz="1400" dirty="0" err="1" smtClean="0"/>
              <a:t>paso</a:t>
            </a:r>
            <a:r>
              <a:rPr lang="en-US" sz="1400" dirty="0" smtClean="0"/>
              <a:t>” </a:t>
            </a:r>
            <a:r>
              <a:rPr lang="en-US" sz="1400" dirty="0" err="1" smtClean="0"/>
              <a:t>concreto</a:t>
            </a:r>
            <a:r>
              <a:rPr lang="en-US" sz="1400" dirty="0" smtClean="0"/>
              <a:t> del </a:t>
            </a:r>
            <a:r>
              <a:rPr lang="en-US" sz="1400" dirty="0" err="1" smtClean="0"/>
              <a:t>flujo</a:t>
            </a:r>
            <a:r>
              <a:rPr lang="en-US" sz="1400" dirty="0" smtClean="0"/>
              <a:t> que </a:t>
            </a:r>
            <a:r>
              <a:rPr lang="en-US" sz="1400" dirty="0" err="1" smtClean="0"/>
              <a:t>sigue</a:t>
            </a:r>
            <a:r>
              <a:rPr lang="en-US" sz="1400" dirty="0" smtClean="0"/>
              <a:t> el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se ha </a:t>
            </a:r>
            <a:r>
              <a:rPr lang="en-US" sz="1400" dirty="0" err="1" smtClean="0"/>
              <a:t>producido</a:t>
            </a:r>
            <a:r>
              <a:rPr lang="en-US" sz="1400" dirty="0" smtClean="0"/>
              <a:t> el </a:t>
            </a:r>
            <a:r>
              <a:rPr lang="en-US" sz="1400" dirty="0" err="1" smtClean="0"/>
              <a:t>fallo</a:t>
            </a:r>
            <a:r>
              <a:rPr lang="en-US" sz="1400" dirty="0" smtClean="0"/>
              <a:t>) y el canal (o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) </a:t>
            </a:r>
            <a:r>
              <a:rPr lang="en-US" sz="1400" dirty="0" err="1" smtClean="0"/>
              <a:t>donde</a:t>
            </a:r>
            <a:r>
              <a:rPr lang="en-US" sz="1400" dirty="0" smtClean="0"/>
              <a:t> </a:t>
            </a:r>
            <a:r>
              <a:rPr lang="en-US" sz="1400" dirty="0" err="1" smtClean="0"/>
              <a:t>escuchar</a:t>
            </a:r>
            <a:r>
              <a:rPr lang="en-US" sz="1400" dirty="0" smtClean="0"/>
              <a:t>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err="1" smtClean="0"/>
              <a:t>Cuando</a:t>
            </a:r>
            <a:r>
              <a:rPr lang="en-US" sz="1400" dirty="0" smtClean="0"/>
              <a:t> se produce el error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dispara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acción</a:t>
            </a:r>
            <a:r>
              <a:rPr lang="en-US" sz="1400" dirty="0" smtClean="0"/>
              <a:t>; las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permitidas</a:t>
            </a:r>
            <a:r>
              <a:rPr lang="en-US" sz="1400" dirty="0" smtClean="0"/>
              <a:t> </a:t>
            </a:r>
            <a:r>
              <a:rPr lang="es-ES_tradnl" sz="1400" dirty="0" smtClean="0"/>
              <a:t>incluyen:</a:t>
            </a:r>
          </a:p>
          <a:p>
            <a:pPr latinLnBrk="0"/>
            <a:r>
              <a:rPr lang="en-US" sz="1400" dirty="0" err="1" smtClean="0"/>
              <a:t>Envío</a:t>
            </a:r>
            <a:r>
              <a:rPr lang="en-US" sz="1400" dirty="0" smtClean="0"/>
              <a:t> de emails de aviso (a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email </a:t>
            </a:r>
            <a:r>
              <a:rPr lang="en-US" sz="1400" dirty="0" err="1" smtClean="0"/>
              <a:t>concretas</a:t>
            </a:r>
            <a:r>
              <a:rPr lang="en-US" sz="1400" dirty="0" smtClean="0"/>
              <a:t> o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de Mirth); </a:t>
            </a:r>
            <a:r>
              <a:rPr lang="en-US" sz="1400" dirty="0" err="1" smtClean="0"/>
              <a:t>totalmente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y </a:t>
            </a:r>
            <a:r>
              <a:rPr lang="en-US" sz="1400" dirty="0" err="1" smtClean="0"/>
              <a:t>asunto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a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enviando</a:t>
            </a:r>
            <a:r>
              <a:rPr lang="en-US" sz="1400" dirty="0" smtClean="0"/>
              <a:t> </a:t>
            </a:r>
            <a:r>
              <a:rPr lang="en-US" sz="1400" dirty="0" err="1" smtClean="0"/>
              <a:t>directamente</a:t>
            </a:r>
            <a:r>
              <a:rPr lang="en-US" sz="1400" dirty="0" smtClean="0"/>
              <a:t> el email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).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(y </a:t>
            </a:r>
            <a:r>
              <a:rPr lang="en-US" sz="1400" dirty="0" err="1" smtClean="0"/>
              <a:t>recomendable</a:t>
            </a:r>
            <a:r>
              <a:rPr lang="en-US" sz="1400" dirty="0" smtClean="0"/>
              <a:t>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veces</a:t>
            </a:r>
            <a:r>
              <a:rPr lang="en-US" sz="1400" dirty="0" smtClean="0"/>
              <a:t>)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 “SMTP sender”.</a:t>
            </a:r>
          </a:p>
          <a:p>
            <a:pPr marL="0" indent="0" latinLnBrk="0">
              <a:buNone/>
            </a:pP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sp>
        <p:nvSpPr>
          <p:cNvPr id="6" name="CuadroTexto 4"/>
          <p:cNvSpPr txBox="1"/>
          <p:nvPr/>
        </p:nvSpPr>
        <p:spPr>
          <a:xfrm>
            <a:off x="4427984" y="969148"/>
            <a:ext cx="121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Alertas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40440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</a:t>
            </a:r>
            <a:r>
              <a:rPr lang="es-ES_tradnl" sz="3200" dirty="0" smtClean="0"/>
              <a:t>Alertas.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181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181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0943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4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FHIR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en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Mirth Connect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2050" name="Picture 2" descr="C:\Users\villacem\Documents\Roche\EPEO_project\MirthConceptKeynote\2017_MirthConnectWorkshop\doc\FHI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40"/>
            <a:ext cx="5832648" cy="34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1.1.1 Introducci</a:t>
            </a:r>
            <a:r>
              <a:rPr lang="es-ES" sz="3200" dirty="0" smtClean="0"/>
              <a:t>ón a Mirth Connect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s-ES_tradnl" sz="1400" dirty="0" smtClean="0"/>
              <a:t>es</a:t>
            </a:r>
            <a:r>
              <a:rPr lang="en-US" sz="1400" dirty="0" smtClean="0"/>
              <a:t> un motor de integraci</a:t>
            </a:r>
            <a:r>
              <a:rPr lang="es-ES" sz="1400" dirty="0" smtClean="0"/>
              <a:t>ón </a:t>
            </a:r>
            <a:r>
              <a:rPr lang="en-US" sz="1400" dirty="0" smtClean="0"/>
              <a:t>HL7 multiplataforma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el </a:t>
            </a:r>
            <a:r>
              <a:rPr lang="en-US" sz="1400" dirty="0" err="1" smtClean="0"/>
              <a:t>envío</a:t>
            </a:r>
            <a:r>
              <a:rPr lang="en-US" sz="1400" dirty="0" smtClean="0"/>
              <a:t> </a:t>
            </a:r>
            <a:r>
              <a:rPr lang="en-US" sz="1400" dirty="0" err="1" smtClean="0"/>
              <a:t>bidireccional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HL7 entre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y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varios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transportes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smtClean="0"/>
              <a:t>La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puede ser usada </a:t>
            </a:r>
            <a:r>
              <a:rPr lang="en-US" sz="1400" dirty="0" err="1" smtClean="0"/>
              <a:t>bajo</a:t>
            </a:r>
            <a:r>
              <a:rPr lang="en-US" sz="1400" dirty="0" smtClean="0"/>
              <a:t> la </a:t>
            </a:r>
            <a:r>
              <a:rPr lang="en-US" sz="1400" dirty="0" err="1" smtClean="0"/>
              <a:t>licencia</a:t>
            </a:r>
            <a:r>
              <a:rPr lang="en-US" sz="1400" dirty="0" smtClean="0"/>
              <a:t> Mozilla Public License (MPL) 1.1.</a:t>
            </a:r>
          </a:p>
          <a:p>
            <a:pPr latinLnBrk="0"/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tiene una limitada serie de funcionalidades.</a:t>
            </a:r>
            <a:endParaRPr lang="en-US" sz="1400" dirty="0" smtClean="0"/>
          </a:p>
          <a:p>
            <a:pPr latinLnBrk="0"/>
            <a:r>
              <a:rPr lang="en-US" sz="1400" dirty="0" smtClean="0"/>
              <a:t>Mirth Corporation </a:t>
            </a:r>
            <a:r>
              <a:rPr lang="en-US" sz="1400" dirty="0" err="1" smtClean="0"/>
              <a:t>desarroll</a:t>
            </a:r>
            <a:r>
              <a:rPr lang="es-ES" sz="1400" dirty="0" err="1" smtClean="0"/>
              <a:t>ó</a:t>
            </a:r>
            <a:r>
              <a:rPr lang="es-ES" sz="1400" dirty="0" smtClean="0"/>
              <a:t> una serie de servicios entorno a Mirth Connect y amplió el rango de funcionalidad al nivel Enterprise sólo para subscriptores.</a:t>
            </a:r>
          </a:p>
          <a:p>
            <a:pPr latinLnBrk="0"/>
            <a:r>
              <a:rPr lang="es-ES" sz="1400" dirty="0" smtClean="0"/>
              <a:t>Mirth </a:t>
            </a:r>
            <a:r>
              <a:rPr lang="es-ES" sz="1400" dirty="0" err="1" smtClean="0"/>
              <a:t>Corporation</a:t>
            </a:r>
            <a:r>
              <a:rPr lang="es-ES" sz="1400" dirty="0" smtClean="0"/>
              <a:t> fue adquirida por un grupo empresarial en 2013, siendo ahora comercializada la versión Enterprise y todos sus servicios por </a:t>
            </a:r>
            <a:r>
              <a:rPr lang="es-ES" sz="1400" dirty="0" err="1" smtClean="0"/>
              <a:t>NextGen</a:t>
            </a:r>
            <a:r>
              <a:rPr lang="es-ES" sz="1400" dirty="0" smtClean="0"/>
              <a:t> </a:t>
            </a:r>
            <a:r>
              <a:rPr lang="es-ES" sz="1400" dirty="0" err="1" smtClean="0"/>
              <a:t>Healthcare</a:t>
            </a:r>
            <a:r>
              <a:rPr lang="es-ES" sz="1400" dirty="0" smtClean="0"/>
              <a:t>:</a:t>
            </a:r>
            <a:endParaRPr lang="en-US" sz="1000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77584"/>
            <a:ext cx="4912406" cy="2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4.1 </a:t>
            </a:r>
            <a:r>
              <a:rPr lang="es-ES_tradnl" sz="3200" dirty="0"/>
              <a:t>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264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4.2 Conectores FHIR.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0701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4.3 Instalación y 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52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5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Casos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prácticos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post-it_work-on-i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4326695" cy="43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5.1.1 </a:t>
            </a:r>
            <a:r>
              <a:rPr lang="es-ES_tradnl" sz="3200" dirty="0"/>
              <a:t>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328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5.1.2 </a:t>
            </a:r>
            <a:r>
              <a:rPr lang="es-ES_tradnl" sz="3200" dirty="0"/>
              <a:t>Automatismos.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5.1.3 Errores.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5.2.1: LAB.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860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2" y="1445898"/>
            <a:ext cx="6820120" cy="46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65611"/>
            <a:ext cx="4201940" cy="495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0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Utiliza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 </a:t>
            </a:r>
            <a:r>
              <a:rPr lang="en-US" sz="1400" dirty="0" err="1" smtClean="0"/>
              <a:t>basada</a:t>
            </a:r>
            <a:r>
              <a:rPr lang="en-US" sz="1400" dirty="0" smtClean="0"/>
              <a:t> en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conectar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Inspirado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muchas</a:t>
            </a:r>
            <a:r>
              <a:rPr lang="en-US" sz="1400" dirty="0" smtClean="0"/>
              <a:t> </a:t>
            </a:r>
            <a:r>
              <a:rPr lang="en-US" sz="1400" dirty="0" err="1" smtClean="0"/>
              <a:t>otras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</a:t>
            </a:r>
            <a:r>
              <a:rPr lang="es-ES" sz="1400" dirty="0" err="1" smtClean="0"/>
              <a:t>ías</a:t>
            </a:r>
            <a:r>
              <a:rPr lang="es-ES" sz="1400" dirty="0" smtClean="0"/>
              <a:t> de integración</a:t>
            </a:r>
            <a:r>
              <a:rPr lang="en-US" sz="1400" dirty="0" smtClean="0"/>
              <a:t>) en 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</a:t>
            </a:r>
            <a:r>
              <a:rPr lang="en-US" sz="1400" dirty="0"/>
              <a:t>Enterprise Integration Patterns”: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www.enterpriseintegrationpatterns.com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sean</a:t>
            </a:r>
            <a:r>
              <a:rPr lang="en-US" sz="1400" dirty="0" smtClean="0"/>
              <a:t> </a:t>
            </a:r>
            <a:r>
              <a:rPr lang="en-US" sz="1400" dirty="0" err="1" smtClean="0"/>
              <a:t>filtrados</a:t>
            </a:r>
            <a:r>
              <a:rPr lang="en-US" sz="1400" dirty="0" smtClean="0"/>
              <a:t>, </a:t>
            </a:r>
            <a:r>
              <a:rPr lang="en-US" sz="1400" dirty="0" err="1" smtClean="0"/>
              <a:t>transformados</a:t>
            </a:r>
            <a:r>
              <a:rPr lang="en-US" sz="1400" dirty="0" smtClean="0"/>
              <a:t> y </a:t>
            </a:r>
            <a:r>
              <a:rPr lang="en-US" sz="1400" dirty="0" err="1" smtClean="0"/>
              <a:t>enrutados</a:t>
            </a:r>
            <a:r>
              <a:rPr lang="en-US" sz="1400" dirty="0" smtClean="0"/>
              <a:t> en </a:t>
            </a:r>
            <a:r>
              <a:rPr lang="en-US" sz="1400" dirty="0" err="1" smtClean="0"/>
              <a:t>función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definidas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consisten</a:t>
            </a:r>
            <a:r>
              <a:rPr lang="en-US" sz="1400" dirty="0" smtClean="0"/>
              <a:t> en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(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 y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),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asociar</a:t>
            </a:r>
            <a:r>
              <a:rPr lang="en-US" sz="1400" dirty="0" smtClean="0"/>
              <a:t>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cadena</a:t>
            </a:r>
            <a:r>
              <a:rPr lang="en-US" sz="1400" dirty="0" smtClean="0"/>
              <a:t> de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a un canal.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extremos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detalles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protocolo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origen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oyente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</a:t>
            </a:r>
            <a:r>
              <a:rPr lang="en-US" sz="1400" dirty="0" smtClean="0"/>
              <a:t> para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TCP / IP o un </a:t>
            </a:r>
            <a:r>
              <a:rPr lang="en-US" sz="1400" dirty="0" err="1" smtClean="0"/>
              <a:t>servicio</a:t>
            </a:r>
            <a:r>
              <a:rPr lang="en-US" sz="1400" dirty="0" smtClean="0"/>
              <a:t> web.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de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un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una</a:t>
            </a:r>
            <a:r>
              <a:rPr lang="en-US" sz="1400" dirty="0" smtClean="0"/>
              <a:t> cola JMS o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Todos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transacciones</a:t>
            </a:r>
            <a:r>
              <a:rPr lang="en-US" sz="1400" dirty="0" smtClean="0"/>
              <a:t> se </a:t>
            </a:r>
            <a:r>
              <a:rPr lang="en-US" sz="1400" dirty="0" err="1" smtClean="0"/>
              <a:t>registran</a:t>
            </a:r>
            <a:r>
              <a:rPr lang="en-US" sz="1400" dirty="0" smtClean="0"/>
              <a:t> </a:t>
            </a:r>
            <a:r>
              <a:rPr lang="en-US" sz="1400" dirty="0" err="1" smtClean="0"/>
              <a:t>opcionalmente</a:t>
            </a:r>
            <a:r>
              <a:rPr lang="en-US" sz="1400" dirty="0" smtClean="0"/>
              <a:t> en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interna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Mirth Connect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automáticamente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</a:t>
            </a:r>
            <a:r>
              <a:rPr lang="en-US" sz="1400" dirty="0" smtClean="0"/>
              <a:t> de </a:t>
            </a:r>
            <a:r>
              <a:rPr lang="en-US" sz="1400" dirty="0" err="1" smtClean="0"/>
              <a:t>acuse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recibo</a:t>
            </a:r>
            <a:r>
              <a:rPr lang="en-US" sz="1400" dirty="0" smtClean="0"/>
              <a:t> HL7 (ACK).</a:t>
            </a:r>
          </a:p>
        </p:txBody>
      </p:sp>
    </p:spTree>
    <p:extLst>
      <p:ext uri="{BB962C8B-B14F-4D97-AF65-F5344CB8AC3E}">
        <p14:creationId xmlns:p14="http://schemas.microsoft.com/office/powerpoint/2010/main" val="1919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60" y="1406122"/>
            <a:ext cx="4545154" cy="495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67" y="4223539"/>
            <a:ext cx="61150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17" y="1628800"/>
            <a:ext cx="4019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1584365"/>
            <a:ext cx="4253981" cy="44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0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5.2.4: ITC.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Picture 2" descr="C:\Users\villacem\Desktop\EPEO_project\MirthConceptKeynote\doc\KLAS-Comparison-Table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487941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villacem\Desktop\EPEO_project\MirthConceptKeynote\doc\KLAS-Comparison-Table-20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04" y="4005064"/>
            <a:ext cx="4879418" cy="23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SLIDEFORMAT" val="RXP"/>
  <p:tag name="VARPPTCOMPATIBLE4" val="RXP"/>
  <p:tag name="VARPPTLANG" val="RXPEnglish"/>
  <p:tag name="VARSAVEMESSAGETIMESTAMP" val="RXP17/10/20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4477</Words>
  <Application>Microsoft Office PowerPoint</Application>
  <PresentationFormat>Presentación en pantalla (4:3)</PresentationFormat>
  <Paragraphs>672</Paragraphs>
  <Slides>83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83</vt:i4>
      </vt:variant>
    </vt:vector>
  </HeadingPairs>
  <TitlesOfParts>
    <vt:vector size="84" baseType="lpstr">
      <vt:lpstr>Office Theme</vt:lpstr>
      <vt:lpstr>Presentación de PowerPoint</vt:lpstr>
      <vt:lpstr>Agenda</vt:lpstr>
      <vt:lpstr>Agenda</vt:lpstr>
      <vt:lpstr>Agenda</vt:lpstr>
      <vt:lpstr>Repositorio</vt:lpstr>
      <vt:lpstr>1. Introducción a MC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 Introducción a MC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2. Arquitectura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 Canales</vt:lpstr>
      <vt:lpstr>2. Arquitectura</vt:lpstr>
      <vt:lpstr>2.2 Conectores: introduccion</vt:lpstr>
      <vt:lpstr>2.2 Conectores: introduccion</vt:lpstr>
      <vt:lpstr>2.2 Conectores: introduccion</vt:lpstr>
      <vt:lpstr>2. Arquitectura</vt:lpstr>
      <vt:lpstr>2.3 Desarrollo</vt:lpstr>
      <vt:lpstr>2.3 Desarrollo</vt:lpstr>
      <vt:lpstr>2.3 Desarrollo</vt:lpstr>
      <vt:lpstr>2.3 Desarrollo</vt:lpstr>
      <vt:lpstr>2.3 Desarrollo</vt:lpstr>
      <vt:lpstr>3. Alertas y monitorización</vt:lpstr>
      <vt:lpstr>3.1 Introducción y conceptos básicos.</vt:lpstr>
      <vt:lpstr>3.2 Configuración de Alertas.</vt:lpstr>
      <vt:lpstr>3.3 Monitorización.</vt:lpstr>
      <vt:lpstr>3.4 Actuaciones automatizadas.</vt:lpstr>
      <vt:lpstr>4. FHIR en Mirth Connect</vt:lpstr>
      <vt:lpstr>4.1 Introducción y conceptos básicos.</vt:lpstr>
      <vt:lpstr>4.2 Conectores FHIR.</vt:lpstr>
      <vt:lpstr>4.3 Instalación y configuración.</vt:lpstr>
      <vt:lpstr>5. Casos prácticos</vt:lpstr>
      <vt:lpstr>5.1.1 Configuración.</vt:lpstr>
      <vt:lpstr>5.1.2 Automatismos.</vt:lpstr>
      <vt:lpstr>5.1.3 Errores.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Villace, Mario {DSMA~Sant Cugat Dia}</cp:lastModifiedBy>
  <cp:revision>305</cp:revision>
  <cp:lastPrinted>2017-10-16T15:07:12Z</cp:lastPrinted>
  <dcterms:created xsi:type="dcterms:W3CDTF">2014-04-01T16:35:38Z</dcterms:created>
  <dcterms:modified xsi:type="dcterms:W3CDTF">2017-10-17T07:21:35Z</dcterms:modified>
</cp:coreProperties>
</file>